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312" r:id="rId5"/>
    <p:sldId id="304" r:id="rId6"/>
    <p:sldId id="305" r:id="rId7"/>
    <p:sldId id="306" r:id="rId8"/>
    <p:sldId id="307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58" r:id="rId18"/>
    <p:sldId id="259" r:id="rId19"/>
    <p:sldId id="260" r:id="rId20"/>
    <p:sldId id="261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9" r:id="rId47"/>
    <p:sldId id="288" r:id="rId48"/>
    <p:sldId id="290" r:id="rId49"/>
    <p:sldId id="294" r:id="rId50"/>
    <p:sldId id="291" r:id="rId51"/>
    <p:sldId id="292" r:id="rId52"/>
    <p:sldId id="308" r:id="rId53"/>
    <p:sldId id="309" r:id="rId54"/>
    <p:sldId id="310" r:id="rId55"/>
    <p:sldId id="311" r:id="rId56"/>
    <p:sldId id="263" r:id="rId5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BC8FDD"/>
    <a:srgbClr val="29123A"/>
    <a:srgbClr val="D9D2EE"/>
    <a:srgbClr val="EFECF8"/>
    <a:srgbClr val="DBDBDB"/>
    <a:srgbClr val="0294DA"/>
    <a:srgbClr val="F8F8FA"/>
    <a:srgbClr val="EEEFF2"/>
    <a:srgbClr val="EA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9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5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8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2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9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2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1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4325-96BE-4539-9CEF-7B221A2ABB1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32AE-6BB4-464F-9844-20262CFF8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3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4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46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70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74.jpeg" Type="http://schemas.openxmlformats.org/officeDocument/2006/relationships/image"/><Relationship Id="rId4" Target="../media/image73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432" y="596552"/>
            <a:ext cx="10933135" cy="5664896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92" y="894828"/>
            <a:ext cx="1691014" cy="1691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8283" y="2884118"/>
            <a:ext cx="10535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9123A"/>
                </a:solidFill>
                <a:latin typeface="Arial Black" panose="020B0A04020102020204" pitchFamily="34" charset="0"/>
              </a:rPr>
              <a:t>Организационная работа </a:t>
            </a:r>
          </a:p>
          <a:p>
            <a:pPr algn="ctr"/>
            <a:r>
              <a:rPr lang="ru-RU" sz="3200" dirty="0">
                <a:solidFill>
                  <a:srgbClr val="29123A"/>
                </a:solidFill>
                <a:latin typeface="Arial Black" panose="020B0A04020102020204" pitchFamily="34" charset="0"/>
              </a:rPr>
              <a:t>Молодёжного общественного совета при Территориальной избирательной комиссии </a:t>
            </a:r>
            <a:r>
              <a:rPr lang="ru-RU" sz="32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3200" dirty="0">
                <a:solidFill>
                  <a:srgbClr val="29123A"/>
                </a:solidFill>
                <a:latin typeface="Arial Black" panose="020B0A04020102020204" pitchFamily="34" charset="0"/>
              </a:rPr>
              <a:t> г. Краснодар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102762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20586" y="6166624"/>
            <a:ext cx="1612547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февраля – 14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94318"/>
            <a:ext cx="11874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Члены Молодёжного общественного совета приняли участие в обучении по  выборам президента РФ для дальнейшего применения знаний  15-17 марта   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Провели информационную работу с избирателями в рамках проекта «</a:t>
            </a:r>
            <a:r>
              <a:rPr lang="ru-RU" sz="2400" dirty="0" err="1">
                <a:latin typeface="Arial Black" panose="020B0A04020102020204" pitchFamily="34" charset="0"/>
              </a:rPr>
              <a:t>Информ</a:t>
            </a:r>
            <a:r>
              <a:rPr lang="ru-RU" sz="2400" dirty="0">
                <a:latin typeface="Arial Black" panose="020B0A04020102020204" pitchFamily="34" charset="0"/>
              </a:rPr>
              <a:t> УИК»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Подготовили участок № 21-44 ко дням голосования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Провели голосование 15-17 марта  и подвели итоги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4696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04257" y="6166624"/>
            <a:ext cx="1628876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15 - 17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Участие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на выборах Президента РФ в  участковой избирательной комиссии №  21-44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2" y="2152110"/>
            <a:ext cx="5525145" cy="3106382"/>
          </a:xfrm>
          <a:prstGeom prst="rect">
            <a:avLst/>
          </a:prstGeom>
        </p:spPr>
      </p:pic>
      <p:pic>
        <p:nvPicPr>
          <p:cNvPr id="2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1" y="2152108"/>
            <a:ext cx="5525146" cy="31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361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556" y="212940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20586" y="6166624"/>
            <a:ext cx="1612547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15 - 17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94318"/>
            <a:ext cx="1187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Члены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приняли участие в выборах Президента РФ в УИК №  21-44 в качестве членов участковой избирательной комиссии, а так же  волонтёров, наблюдателей.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721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829" y="100207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87929" y="6166624"/>
            <a:ext cx="1645204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февраля – 14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Подготовка Участковой избирательной комиссии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№  21-36 к выборам </a:t>
            </a:r>
            <a:r>
              <a:rPr lang="ru-RU" sz="2800" dirty="0" err="1">
                <a:latin typeface="Arial Black" panose="020B0A04020102020204" pitchFamily="34" charset="0"/>
              </a:rPr>
              <a:t>Президена</a:t>
            </a:r>
            <a:r>
              <a:rPr lang="ru-RU" sz="2800" dirty="0">
                <a:latin typeface="Arial Black" panose="020B0A04020102020204" pitchFamily="34" charset="0"/>
              </a:rPr>
              <a:t> РФ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8609" y="2067472"/>
            <a:ext cx="10960945" cy="3103419"/>
            <a:chOff x="155899" y="2136202"/>
            <a:chExt cx="10960945" cy="3103419"/>
          </a:xfrm>
        </p:grpSpPr>
        <p:pic>
          <p:nvPicPr>
            <p:cNvPr id="24" name="Picture 7" descr="A:\Фото лето-осень 2023\ФОТО-ВИДЕО С ВЫБОРОВ\После коррекции и опубликованные\Новая папка\-5190415987093133465_1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99" y="2136202"/>
              <a:ext cx="1862051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A:\Фото лето-осень 2023\ФОТО-ВИДЕО С ВЫБОРОВ\После коррекции и опубликованные\Новая папка\1 (2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6726" y="2136203"/>
              <a:ext cx="2298885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A:\Фото лето-осень 2023\ФОТО-ВИДЕО С ВЫБОРОВ\После коррекции и опубликованные\Новая папка\подготовка участка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595" y="2138917"/>
              <a:ext cx="1679087" cy="310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A:\Фото лето-осень 2023\ФОТО-ВИДЕО С ВЫБОРОВ\После коррекции и опубликованные\Новая папка\оформление участ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681" y="2136202"/>
              <a:ext cx="2577382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:\Users\Компьютер\Desktop\1321 (215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063" y="2136202"/>
              <a:ext cx="2555781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964058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3243" y="6166624"/>
            <a:ext cx="1579890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февраля – 14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495165"/>
            <a:ext cx="118746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Члены Молодёжного общественного совета приняли участие в обучении к процессу выборов для дальнейшего применения знаний на 15-17 марта     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Провели информационную работу в рамках акции «</a:t>
            </a:r>
            <a:r>
              <a:rPr lang="ru-RU" sz="2000" dirty="0" err="1">
                <a:latin typeface="Arial Black" panose="020B0A04020102020204" pitchFamily="34" charset="0"/>
              </a:rPr>
              <a:t>Информ</a:t>
            </a:r>
            <a:r>
              <a:rPr lang="ru-RU" sz="2000" dirty="0">
                <a:latin typeface="Arial Black" panose="020B0A04020102020204" pitchFamily="34" charset="0"/>
              </a:rPr>
              <a:t> УИК» к выборам президента на 15 – 17 марта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Подготовили участок № 21-36 к Президентским выборам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Оформили избирательные бюллетени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Установили избирательное оборудование, подготовили переносные ящики для голосования вне помещения (на дому)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 Организовали баннер-фотозону для избирателей, желающих сделать фото на память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0969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71600" y="6166624"/>
            <a:ext cx="1661533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15 - 17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Участие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на выборах Президента РФ в  участковой избирательной комиссии №  21-36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5152" y="2121701"/>
            <a:ext cx="11139941" cy="3106385"/>
            <a:chOff x="77208" y="2152107"/>
            <a:chExt cx="11139941" cy="3106385"/>
          </a:xfrm>
        </p:grpSpPr>
        <p:pic>
          <p:nvPicPr>
            <p:cNvPr id="19" name="Picture 3" descr="A:\Фото лето-осень 2023\ФОТО-ВИДЕО С ВЫБОРОВ\После коррекции и опубликованные\Новая папка\-5190415987093133476_1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8" y="2152107"/>
              <a:ext cx="1963331" cy="310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A:\Фото лето-осень 2023\ФОТО-ВИДЕО С ВЫБОРОВ\После коррекции и опубликованные\Новая папка\-5190415987093133448_12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679" y="2152107"/>
              <a:ext cx="1976789" cy="310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A:\Фото лето-осень 2023\ФОТО-ВИДЕО С ВЫБОРОВ\После коррекции и опубликованные\Новая папка\гим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08" y="2152107"/>
              <a:ext cx="2290157" cy="310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A:\Фото лето-осень 2023\ФОТО-ВИДЕО С ВЫБОРОВ\После коррекции и опубликованные\Новая папка\4 (6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039" y="2152108"/>
              <a:ext cx="2105153" cy="310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A:\Фото лето-осень 2023\ФОТО-ВИДЕО С ВЫБОРОВ\После коррекции и опубликованные\Новая папка\дим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466" y="2155974"/>
              <a:ext cx="1705683" cy="310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97174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71600" y="6166624"/>
            <a:ext cx="1661533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15 - 17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94318"/>
            <a:ext cx="11874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Члены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приняли участие в выборах Президента РФ  в Участковой избирательной комиссии                    №  21-36 в качестве членов участковой избирательной комиссии, а так же  волонтёров, наблюдателей.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984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36914" y="6166624"/>
            <a:ext cx="1596219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17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135561" y="2182518"/>
            <a:ext cx="9478159" cy="3103418"/>
            <a:chOff x="1460053" y="1273966"/>
            <a:chExt cx="9478159" cy="3103418"/>
          </a:xfrm>
        </p:grpSpPr>
        <p:pic>
          <p:nvPicPr>
            <p:cNvPr id="1026" name="Picture 2" descr="https://sun9-79.userapi.com/impg/wNLbhV06KAxflSUJkdsmyfnb_5rT9niN1iaZVw/wBPEXBQirP0.jpg?size=1204x1600&amp;quality=96&amp;sign=90308ad79428d5492feddecabfc4216a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053" y="1273966"/>
              <a:ext cx="2335322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un9-33.userapi.com/impg/zQp1b-igt-tevdwtRR3aas0cWsVEO9Pg4bYUfg/JLhr16f7u3U.jpg?size=960x1280&amp;quality=96&amp;sign=62cce4e19948c601a240c5cbf2938099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0" y="1273966"/>
              <a:ext cx="2327564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un9-70.userapi.com/impg/v70GHcZUvSpHYkP7dAsWbrxl756MEC1g6lUiuw/ALjrEmfL4v4.jpg?size=960x1280&amp;quality=96&amp;sign=f7da026f2af575680bcc7436d0a745ed&amp;type=alb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49" y="1273966"/>
              <a:ext cx="2327563" cy="310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10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Заседание обновленного состава Молодежного совета при ТИК </a:t>
            </a:r>
            <a:r>
              <a:rPr lang="ru-RU" sz="28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6988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20586" y="6166624"/>
            <a:ext cx="1612547" cy="440179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10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94318"/>
            <a:ext cx="11571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Путем тайного голосования были выбраны председатель, заместители и секретарь МОС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Были определены цели и задачи, которые будут реализованы в дальнейшей работе Молодежного совета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734" y="5208556"/>
            <a:ext cx="1126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https://vk.com/wall-223919452_71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6183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767017" y="1850720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38943" y="6166624"/>
            <a:ext cx="1694190" cy="512971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19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11555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561013" algn="l"/>
              </a:tabLst>
            </a:pP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Организационный состав Молодёжного общественного совета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180801" y="1303921"/>
            <a:ext cx="9830396" cy="4932166"/>
            <a:chOff x="137786" y="1018734"/>
            <a:chExt cx="9830396" cy="4932166"/>
          </a:xfrm>
        </p:grpSpPr>
        <p:pic>
          <p:nvPicPr>
            <p:cNvPr id="2050" name="Picture 2" descr="https://sun9-3.userapi.com/impg/9SQJFskyYdXLxijt7GEO1BDB3KBc5_E6-2567A/SeKFWdowGDA.jpg?size=1620x2160&amp;quality=95&amp;sign=317ea3249c85e5faaa973343a6e03777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19" y="1019711"/>
              <a:ext cx="2361442" cy="314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37786" y="4196575"/>
              <a:ext cx="2999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Владимир Селезнев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Председатель МОС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при ТИК </a:t>
              </a:r>
              <a:r>
                <a:rPr lang="ru-RU" dirty="0" err="1">
                  <a:latin typeface="Arial Black" panose="020B0A04020102020204" pitchFamily="34" charset="0"/>
                </a:rPr>
                <a:t>Карасунская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pic>
          <p:nvPicPr>
            <p:cNvPr id="2052" name="Picture 4" descr="https://sun9-73.userapi.com/impg/F-ngXCccmiXT20_zOpUrXZ77TBq4p0B03olfSQ/-Y0uza6GeD8.jpg?size=1440x2160&amp;quality=96&amp;sign=8461e8924e38a01f2f5f11c7c5c4c242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858" y="1018734"/>
              <a:ext cx="2099059" cy="314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499732" y="4196575"/>
              <a:ext cx="2999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Денис Кузнецов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Первый заместитель председателя МОС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при ТИК </a:t>
              </a:r>
              <a:r>
                <a:rPr lang="ru-RU" dirty="0" err="1">
                  <a:latin typeface="Arial Black" panose="020B0A04020102020204" pitchFamily="34" charset="0"/>
                </a:rPr>
                <a:t>Карасунская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7835" y="1018734"/>
              <a:ext cx="2441386" cy="314858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68873" y="4196574"/>
              <a:ext cx="2999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 Black" panose="020B0A04020102020204" pitchFamily="34" charset="0"/>
                </a:rPr>
                <a:t>Алексей </a:t>
              </a:r>
              <a:r>
                <a:rPr lang="ru-RU" dirty="0" err="1">
                  <a:latin typeface="Arial Black" panose="020B0A04020102020204" pitchFamily="34" charset="0"/>
                </a:rPr>
                <a:t>Паланчук</a:t>
              </a:r>
              <a:r>
                <a:rPr lang="ru-RU" dirty="0">
                  <a:latin typeface="Arial Black" panose="020B0A04020102020204" pitchFamily="34" charset="0"/>
                </a:rPr>
                <a:t> Заместитель председателя по организационному направлению МОС</a:t>
              </a:r>
            </a:p>
            <a:p>
              <a:pPr algn="ctr"/>
              <a:r>
                <a:rPr lang="ru-RU" dirty="0">
                  <a:latin typeface="Arial Black" panose="020B0A04020102020204" pitchFamily="34" charset="0"/>
                </a:rPr>
                <a:t>при ТИК </a:t>
              </a:r>
              <a:r>
                <a:rPr lang="ru-RU" dirty="0" err="1">
                  <a:latin typeface="Arial Black" panose="020B0A04020102020204" pitchFamily="34" charset="0"/>
                </a:rPr>
                <a:t>Карасунская</a:t>
              </a:r>
              <a:r>
                <a:rPr lang="ru-RU" dirty="0">
                  <a:latin typeface="Arial Black" panose="020B0A040201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21232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20" name="Нашивка 1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7557" y="474328"/>
            <a:ext cx="1187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9123A"/>
                </a:solidFill>
                <a:latin typeface="Arial Black" panose="020B0A04020102020204" pitchFamily="34" charset="0"/>
              </a:rPr>
              <a:t>За всеми мероприятиями, постами и активностями Молодёжного общественного совета при Территориальной избирательной комиссии </a:t>
            </a:r>
            <a:r>
              <a:rPr lang="ru-RU" sz="24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solidFill>
                  <a:srgbClr val="29123A"/>
                </a:solidFill>
                <a:latin typeface="Arial Black" panose="020B0A04020102020204" pitchFamily="34" charset="0"/>
              </a:rPr>
              <a:t> можно наблюдать в социальной сети «</a:t>
            </a:r>
            <a:r>
              <a:rPr lang="ru-RU" sz="24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2400" dirty="0">
                <a:solidFill>
                  <a:srgbClr val="29123A"/>
                </a:solidFill>
                <a:latin typeface="Arial Black" panose="020B0A04020102020204" pitchFamily="34" charset="0"/>
              </a:rPr>
              <a:t>» в сообществе «ТИК </a:t>
            </a:r>
            <a:r>
              <a:rPr lang="ru-RU" sz="24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solidFill>
                  <a:srgbClr val="29123A"/>
                </a:solidFill>
                <a:latin typeface="Arial Black" panose="020B0A04020102020204" pitchFamily="34" charset="0"/>
              </a:rPr>
              <a:t> г. Краснодара»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39391" y="2275615"/>
            <a:ext cx="9313217" cy="2832567"/>
            <a:chOff x="1417986" y="2043988"/>
            <a:chExt cx="9313217" cy="28325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5829" y="2043988"/>
              <a:ext cx="4115374" cy="283256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986" y="2043988"/>
              <a:ext cx="4746907" cy="2832567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660733" y="5368211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сообщество: </a:t>
            </a:r>
            <a:r>
              <a:rPr lang="en-US" sz="2400" dirty="0">
                <a:latin typeface="Arial Black" panose="020B0A04020102020204" pitchFamily="34" charset="0"/>
              </a:rPr>
              <a:t>https://vk.com/club223919452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332"/>
      </p:ext>
    </p:extLst>
  </p:cSld>
  <p:clrMapOvr>
    <a:masterClrMapping/>
  </p:clrMapOvr>
  <p:transition spd="slow">
    <p:push dir="u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flipH="1" rot="16200000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767017" y="1850720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fmla="val 8043" name="adj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fmla="val 211991" name="adj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20586" y="6166625"/>
            <a:ext cx="1612547" cy="371962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ru-RU">
                  <a:solidFill>
                    <a:srgbClr val="7030A0"/>
                  </a:solidFill>
                  <a:latin charset="0" panose="020B0A04020102020204" pitchFamily="34" typeface="Arial Black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ru-RU">
                  <a:solidFill>
                    <a:srgbClr val="7030A0"/>
                  </a:solidFill>
                  <a:latin charset="0" panose="020B0A04020102020204" pitchFamily="34" typeface="Arial Black"/>
                </a:rPr>
                <a:t>20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9445" y="345105"/>
            <a:ext cx="1155539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tabLst>
                <a:tab algn="l" pos="5561013"/>
              </a:tabLst>
            </a:pPr>
            <a:r>
              <a:rPr dirty="0" lang="ru-RU" sz="2800">
                <a:solidFill>
                  <a:srgbClr val="29123A"/>
                </a:solidFill>
                <a:latin charset="0" panose="020B0A04020102020204" pitchFamily="34" typeface="Arial Black"/>
              </a:rPr>
              <a:t>Организационный состав Молодёжного общественного совета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17864" y="1190476"/>
            <a:ext cx="7956269" cy="4659879"/>
            <a:chOff x="319445" y="1299211"/>
            <a:chExt cx="7956269" cy="465987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81" y="1299212"/>
              <a:ext cx="1969367" cy="315329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19445" y="4481762"/>
              <a:ext cx="3860665" cy="147732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ru-RU">
                  <a:latin charset="0" panose="020B0A04020102020204" pitchFamily="34" typeface="Arial Black"/>
                </a:rPr>
                <a:t>Артём Левин </a:t>
              </a:r>
            </a:p>
            <a:p>
              <a:pPr algn="ctr"/>
              <a:r>
                <a:rPr dirty="0" lang="ru-RU">
                  <a:latin charset="0" panose="020B0A04020102020204" pitchFamily="34" typeface="Arial Black"/>
                </a:rPr>
                <a:t>Заместитель председателя по информационному направлению МОС</a:t>
              </a:r>
            </a:p>
            <a:p>
              <a:pPr algn="ctr"/>
              <a:r>
                <a:rPr dirty="0" lang="ru-RU">
                  <a:latin charset="0" panose="020B0A04020102020204" pitchFamily="34" typeface="Arial Black"/>
                </a:rPr>
                <a:t>при ТИК </a:t>
              </a:r>
              <a:r>
                <a:rPr dirty="0" err="1" lang="ru-RU">
                  <a:latin charset="0" panose="020B0A04020102020204" pitchFamily="34" typeface="Arial Black"/>
                </a:rPr>
                <a:t>Карасунская</a:t>
              </a:r>
              <a:r>
                <a:rPr dirty="0" lang="ru-RU">
                  <a:latin charset="0" panose="020B0A04020102020204" pitchFamily="34" typeface="Arial Black"/>
                </a:rPr>
                <a:t> </a:t>
              </a:r>
            </a:p>
          </p:txBody>
        </p:sp>
        <p:pic>
          <p:nvPicPr>
            <p:cNvPr descr="https://sun77-1.userapi.com/impg/nS0oISAMyoU_KhSnai9K6s1mGp19oHk69mf6_A/ZdUEKjVXojw.jpg?size=2560x1707&amp;quality=95&amp;sign=788229900283c7e6b4dd29adf3a29654&amp;type=album" id="6146" name="Picture 2"/>
            <p:cNvPicPr>
              <a:picLocks noChangeArrowheads="1"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" r="165"/>
            <a:stretch/>
          </p:blipFill>
          <p:spPr bwMode="auto">
            <a:xfrm>
              <a:off x="5278582" y="1299211"/>
              <a:ext cx="2133600" cy="3153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4415049" y="4481762"/>
              <a:ext cx="3860665" cy="92333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dirty="0" lang="ru-RU">
                  <a:latin charset="0" panose="020B0A04020102020204" pitchFamily="34" typeface="Arial Black"/>
                </a:rPr>
                <a:t>Диана </a:t>
              </a:r>
              <a:r>
                <a:rPr dirty="0" err="1" lang="ru-RU">
                  <a:latin charset="0" panose="020B0A04020102020204" pitchFamily="34" typeface="Arial Black"/>
                </a:rPr>
                <a:t>Камрастян</a:t>
              </a:r>
              <a:endParaRPr dirty="0" lang="ru-RU">
                <a:latin charset="0" panose="020B0A04020102020204" pitchFamily="34" typeface="Arial Black"/>
              </a:endParaRPr>
            </a:p>
            <a:p>
              <a:pPr algn="ctr"/>
              <a:r>
                <a:rPr dirty="0" lang="ru-RU">
                  <a:latin charset="0" panose="020B0A04020102020204" pitchFamily="34" typeface="Arial Black"/>
                </a:rPr>
                <a:t>Секретарь МОС</a:t>
              </a:r>
            </a:p>
            <a:p>
              <a:pPr algn="ctr"/>
              <a:r>
                <a:rPr dirty="0" lang="ru-RU">
                  <a:latin charset="0" panose="020B0A04020102020204" pitchFamily="34" typeface="Arial Black"/>
                </a:rPr>
                <a:t>при ТИК </a:t>
              </a:r>
              <a:r>
                <a:rPr dirty="0" err="1" lang="ru-RU">
                  <a:latin charset="0" panose="020B0A04020102020204" pitchFamily="34" typeface="Arial Black"/>
                </a:rPr>
                <a:t>Карасунская</a:t>
              </a:r>
              <a:r>
                <a:rPr dirty="0" lang="ru-RU">
                  <a:latin charset="0" panose="020B0A04020102020204" pitchFamily="34" typeface="Arial Black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360841"/>
      </p:ext>
    </p:extLst>
  </p:cSld>
  <p:clrMapOvr>
    <a:masterClrMapping/>
  </p:clrMapOvr>
  <p:transition spd="med">
    <p:pull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flipH="1" rot="16200000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fmla="val 8043" name="adj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fmla="val 211991" name="adj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87929" y="6166624"/>
            <a:ext cx="1645204" cy="51228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ru-RU">
                  <a:solidFill>
                    <a:srgbClr val="7030A0"/>
                  </a:solidFill>
                  <a:latin charset="0" panose="020B0A04020102020204" pitchFamily="34" typeface="Arial Black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ru-RU">
                  <a:solidFill>
                    <a:srgbClr val="7030A0"/>
                  </a:solidFill>
                  <a:latin charset="0" panose="020B0A04020102020204" pitchFamily="34" typeface="Arial Black"/>
                </a:rPr>
                <a:t>21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2400">
                <a:ln>
                  <a:solidFill>
                    <a:srgbClr val="7030A0"/>
                  </a:solidFill>
                </a:ln>
                <a:noFill/>
                <a:latin charset="0" panose="020B0A04020102020204" pitchFamily="34" typeface="Arial Black"/>
              </a:rPr>
              <a:t>16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z="2800">
                <a:solidFill>
                  <a:srgbClr val="29123A"/>
                </a:solidFill>
                <a:latin charset="0" panose="020B0A04020102020204" pitchFamily="34" typeface="Arial Black"/>
              </a:rPr>
              <a:t>Заседание Молодежного совета при ТИК </a:t>
            </a:r>
            <a:r>
              <a:rPr dirty="0" err="1" lang="ru-RU" sz="2800">
                <a:solidFill>
                  <a:srgbClr val="29123A"/>
                </a:solidFill>
                <a:latin charset="0" panose="020B0A04020102020204" pitchFamily="34" typeface="Arial Black"/>
              </a:rPr>
              <a:t>Карасунская</a:t>
            </a:r>
            <a:endParaRPr dirty="0" lang="ru-RU" sz="2800">
              <a:solidFill>
                <a:srgbClr val="29123A"/>
              </a:solidFill>
              <a:latin charset="0" panose="020B0A04020102020204" pitchFamily="34" typeface="Arial Black"/>
            </a:endParaRPr>
          </a:p>
        </p:txBody>
      </p:sp>
      <p:pic>
        <p:nvPicPr>
          <p:cNvPr descr="https://sun9-34.userapi.com/impg/gQ4_qexklFUjT1rcnzCW0z5HGhrqoeiNHBDATA/VuwuTEYZqjo.jpg?size=1600x1201&amp;quality=95&amp;sign=4c20410d5a2fb2a7d2d36099f7cd3dee&amp;type=album" id="819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/>
        </p:blipFill>
        <p:spPr bwMode="auto">
          <a:xfrm>
            <a:off x="137786" y="2191129"/>
            <a:ext cx="3736382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26.userapi.com/impg/Vxcip_FFqR6cGPM_JQptbgx1RVjBOI2NLjW3Bw/MJQfBJMRIbg.jpg?size=1600x1201&amp;quality=95&amp;sign=a8604673f23c5ddf1a168d6c57b00365&amp;type=album" id="8196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33"/>
          <a:stretch/>
        </p:blipFill>
        <p:spPr bwMode="auto">
          <a:xfrm>
            <a:off x="3838074" y="2191124"/>
            <a:ext cx="4047548" cy="31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61.userapi.com/impg/6tiete7pC18ItyavavVKM8bPqIIdzOOuz7dAkA/vdPlPWO3p7Q.jpg?size=1600x1201&amp;quality=95&amp;sign=f01a4ad6ca6365e64f2f3fdb8c0fedbd&amp;type=album" id="8198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38" y="2191125"/>
            <a:ext cx="4134449" cy="31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029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36913" y="6166624"/>
            <a:ext cx="1596219" cy="484695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98443"/>
            <a:ext cx="115719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Заместитель председателя Комиссии по делам несовершеннолетних и защите их прав </a:t>
            </a:r>
            <a:r>
              <a:rPr lang="ru-RU" sz="2400" dirty="0" err="1">
                <a:latin typeface="Arial Black" panose="020B0A04020102020204" pitchFamily="34" charset="0"/>
              </a:rPr>
              <a:t>Карасунского</a:t>
            </a:r>
            <a:r>
              <a:rPr lang="ru-RU" sz="2400" dirty="0">
                <a:latin typeface="Arial Black" panose="020B0A04020102020204" pitchFamily="34" charset="0"/>
              </a:rPr>
              <a:t> внутригородского округа Митина Ирина Владимировна рассказала о работе комиссии и о необходимости вовлечения несовершеннолетних, требующих особого педагогического внимания, в общественную жизнь города.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Председатель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Владимир Селезнев предложил помощь в информационно-разъяснительной работе, организации мероприятий в разрезе «Твой Выбор - Твоя Жизнь»</a:t>
            </a:r>
          </a:p>
        </p:txBody>
      </p:sp>
    </p:spTree>
    <p:extLst>
      <p:ext uri="{BB962C8B-B14F-4D97-AF65-F5344CB8AC3E}">
        <p14:creationId xmlns:p14="http://schemas.microsoft.com/office/powerpoint/2010/main" val="289039958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20586" y="6166624"/>
            <a:ext cx="1612547" cy="484696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Был принят план работы на 2024-2025 год 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Распределены обязанности среди членов МОС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https://vk.com/wall-223919452_77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7604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59568" y="6166624"/>
            <a:ext cx="1673565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17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Участие в очно-дистанционном формате в молодёжной школе Правовой и Политической Культуры при Избирательной Комиссии Краснодарского Края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454058" y="2511186"/>
            <a:ext cx="5283881" cy="3099130"/>
            <a:chOff x="735999" y="2179479"/>
            <a:chExt cx="5283881" cy="3099130"/>
          </a:xfrm>
        </p:grpSpPr>
        <p:pic>
          <p:nvPicPr>
            <p:cNvPr id="9218" name="Picture 2" descr="https://sun9-37.userapi.com/impg/Vxn-hwVCFSGoKgGA-dQxc84y07z2nysojHIUMg/RKkJTfnJoyg.jpg?size=960x1280&amp;quality=96&amp;sign=3e39e48928ad12c14fbdec6998022d98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99" y="2179480"/>
              <a:ext cx="2324347" cy="309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s://sun9-49.userapi.com/impg/pdD1tS8IW6bmDw0jg2vxXSmOR7ttEgvjND3FDw/VYRrB0NfcGc.jpg?size=960x1280&amp;quality=96&amp;sign=34a1d6ad09bc6f5fe9fd18cb0c3ff566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533" y="2179479"/>
              <a:ext cx="2324347" cy="309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300768704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17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В рамках онлайн-занятия в молодёжной школе Правовой и Политической Культуры при Избирательной Комиссии Краснодарского Края члены МОС узнали не только о новеллах в избирательном праве, но и  стереотипах и мифах в современном телевидении, радио и социальных сетях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https://vk.com/wall-223919452_83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53578425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18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Лекция-беседа в рамках «Дня молодого избирателя»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0666" y="2179448"/>
            <a:ext cx="10588913" cy="3099194"/>
            <a:chOff x="137786" y="2195350"/>
            <a:chExt cx="10588913" cy="3099194"/>
          </a:xfrm>
        </p:grpSpPr>
        <p:pic>
          <p:nvPicPr>
            <p:cNvPr id="12290" name="Picture 2" descr="https://sun9-71.userapi.com/impg/nFmE2j_q48j5Y3QgteajPOFg_MER1zDV0goehw/Pi5b_ntfFZE.jpg?size=1600x1200&amp;quality=96&amp;sign=f5ebe70d68b5529b072ea35e495edac6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86" y="2195350"/>
              <a:ext cx="4132258" cy="30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s://sun9-3.userapi.com/impg/CiyflptkmYAdPSEe50sStkscx5rGz99tzCXs_A/_6b4wO85MkI.jpg?size=1600x1200&amp;quality=96&amp;sign=35257e28798e9457c9234d6fe2728015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044" y="2195350"/>
              <a:ext cx="4132259" cy="30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https://sun9-33.userapi.com/impg/vK2pdE-xRaUFaojITyoYMUZvlGvOTAsbAuXGYw/8rlLlV885i0.jpg?size=1200x1600&amp;quality=96&amp;sign=7e513f05342fae2bd2959ccb583b7cef&amp;type=alb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303" y="2195350"/>
              <a:ext cx="2324396" cy="30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04975122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18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В рамках «Дня молодого избирателя»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провела первую лекцию-беседу по повышению правовой культуры на базе филиала МБОУ СОШ № 7 г. Краснодара на тему «Избирательные права граждан Российской Федерации и их реализация»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Учащиеся 10-х классов получили основную информацию об избирательном праве и процедуре проведения выборов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802755055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18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Лекторами выступили: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секретарь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Е. С. </a:t>
            </a:r>
            <a:r>
              <a:rPr lang="ru-RU" sz="2400" dirty="0" err="1">
                <a:latin typeface="Arial Black" panose="020B0A04020102020204" pitchFamily="34" charset="0"/>
              </a:rPr>
              <a:t>Ширкина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председатель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 В. С. Селезнев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https://vk.com/wall-223919452_84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97814775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29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19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Лекция-беседа в рамках «Дня молодого избирателя»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18198" y="2235825"/>
            <a:ext cx="10555603" cy="3099195"/>
            <a:chOff x="234104" y="2179447"/>
            <a:chExt cx="10555603" cy="3099195"/>
          </a:xfrm>
        </p:grpSpPr>
        <p:pic>
          <p:nvPicPr>
            <p:cNvPr id="14338" name="Picture 2" descr="https://sun9-21.userapi.com/impg/-247qWPaMPR_DDcPld6FKqxCe6iDQ4sgQL-6_g/tKX8zcqNrwI.jpg?size=1280x960&amp;quality=95&amp;sign=49ca51d8dd652c9aefc53ef3bc182da3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04" y="2179447"/>
              <a:ext cx="4132260" cy="309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https://sun9-71.userapi.com/impg/hyeHi7581NWdYHeM4XgqaFfljIJm_fFBC6VqeQ/9V7edId0k1I.jpg?size=960x1280&amp;quality=95&amp;sign=51550aaed43961680388b7302e1f5f2c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981" y="2179447"/>
              <a:ext cx="2324396" cy="309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s://sun9-42.userapi.com/impg/hEoxWuoA6-UyCdtsbYiEtBhMs-LaSSbtsFmp1Q/8_tn3rWdS1Y.jpg?size=1280x960&amp;quality=95&amp;sign=3ca39637348940f99f037377a24a6949&amp;type=alb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48" y="2179447"/>
              <a:ext cx="4132259" cy="309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89309535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20" name="Нашивка 1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75731" y="343699"/>
            <a:ext cx="1044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Краткое содержание презентации: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784" y="860379"/>
            <a:ext cx="11874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Информационно-разъяснительная работа о выборах с молодежью из школ и колледжей в библиотеках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Подготовка к президентским выборам 2024 в УИК № 21-44 И № 21-36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Участие в президентских выборах 15 - 17 марта в качестве волонтёров и наблюдателей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Заседания обновлённого МОС при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Участие членов МОС в молодёжной школе Правовой и Политической Культуры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Лекции-беседы в рамках «Дня молодого избирателя»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Запуск серии карточек об избирательном праве</a:t>
            </a:r>
          </a:p>
        </p:txBody>
      </p:sp>
    </p:spTree>
    <p:extLst>
      <p:ext uri="{BB962C8B-B14F-4D97-AF65-F5344CB8AC3E}">
        <p14:creationId xmlns:p14="http://schemas.microsoft.com/office/powerpoint/2010/main" val="193924215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19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В рамках «Дня молодого избирателя»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провела вторую лекцию-беседу по повышению правовой культуры на базе МАОУ Гимназии №40 г. Краснодара на тему «Избирательные права граждан Российской Федерации и их реализация»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Учащиеся 10 и 11 классов получили основную информацию об избирательном праве и процедуре проведения выборов.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798106326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19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Лекторами выступили: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секретарь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Е. С. </a:t>
            </a:r>
            <a:r>
              <a:rPr lang="ru-RU" sz="2400" dirty="0" err="1">
                <a:latin typeface="Arial Black" panose="020B0A04020102020204" pitchFamily="34" charset="0"/>
              </a:rPr>
              <a:t>Ширкина</a:t>
            </a:r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заместитель председателя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А. Левин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https://vk.com/wall-223919452_87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112904608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23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Лекция-беседа в рамках «Дня молодого избирателя»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45370" y="2137115"/>
            <a:ext cx="8262072" cy="3098278"/>
            <a:chOff x="179380" y="2236742"/>
            <a:chExt cx="8262072" cy="3098278"/>
          </a:xfrm>
        </p:grpSpPr>
        <p:pic>
          <p:nvPicPr>
            <p:cNvPr id="17410" name="Picture 2" descr="https://sun9-4.userapi.com/impg/b6JEzb5hBWw_X0ITp-qG8hwA49w7pkpMoVJguQ/GHkwTPmlibA.jpg?size=1600x1200&amp;quality=95&amp;sign=32b1beb440d426e86e8ef4cb09a90ace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0" y="2236743"/>
              <a:ext cx="4131036" cy="3098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https://sun9-53.userapi.com/impg/0pkjBivEQNDlOMUDCsU2dZ9hJYJ46h5nBkULBQ/nW73BzyEZ14.jpg?size=1600x1200&amp;quality=95&amp;sign=304e0068d2fafd76245d8382c923af1d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415" y="2236742"/>
              <a:ext cx="4131037" cy="309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531917364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23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В рамках «Дня молодого избирателя»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провела третью лекцию-беседу по повышению правовой культуры на базе МАОУ СОШ № 24 г. Краснодара на тему «Избирательные права граждан Российской Федерации и их реализация»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Учащиеся старших классов узнали о способах голосования, избирательных системах и избирательном праве.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568263546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0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23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Лекторами выступили: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 секретарь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Е.С. </a:t>
            </a:r>
            <a:r>
              <a:rPr lang="ru-RU" sz="2400" dirty="0" err="1">
                <a:latin typeface="Arial Black" panose="020B0A04020102020204" pitchFamily="34" charset="0"/>
              </a:rPr>
              <a:t>Ширкина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член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Е. </a:t>
            </a:r>
            <a:r>
              <a:rPr lang="ru-RU" sz="2400" dirty="0" err="1">
                <a:latin typeface="Arial Black" panose="020B0A04020102020204" pitchFamily="34" charset="0"/>
              </a:rPr>
              <a:t>Тростянская</a:t>
            </a: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https://vk.com/wall-223919452_91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775834411"/>
      </p:ext>
    </p:extLst>
  </p:cSld>
  <p:clrMapOvr>
    <a:masterClrMapping/>
  </p:clrMapOvr>
  <p:transition spd="med">
    <p:pull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flipH="1" rot="16200000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fmla="val 8043" name="adj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fmla="val 211991" name="adj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fmla="val 211991" name="adj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dirty="0" lang="ru-RU">
                  <a:solidFill>
                    <a:srgbClr val="7030A0"/>
                  </a:solidFill>
                  <a:latin charset="0" panose="020B0A04020102020204" pitchFamily="34" typeface="Arial Black"/>
                </a:rPr>
                <a:t>35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2400">
                <a:ln>
                  <a:solidFill>
                    <a:srgbClr val="7030A0"/>
                  </a:solidFill>
                </a:ln>
                <a:noFill/>
                <a:latin charset="0" panose="020B0A04020102020204" pitchFamily="34" typeface="Arial Black"/>
              </a:rPr>
              <a:t>24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731" y="994889"/>
            <a:ext cx="1044053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z="2800">
                <a:solidFill>
                  <a:srgbClr val="29123A"/>
                </a:solidFill>
                <a:latin charset="0" panose="020B0A04020102020204" pitchFamily="34" typeface="Arial Black"/>
              </a:rPr>
              <a:t>Проведение акции «Избирательный диктант»  </a:t>
            </a:r>
            <a:endParaRPr dirty="0" lang="ru-RU" sz="3200">
              <a:solidFill>
                <a:srgbClr val="29123A"/>
              </a:solidFill>
              <a:latin charset="0" panose="020B0A04020102020204" pitchFamily="34" typeface="Arial Black"/>
            </a:endParaRPr>
          </a:p>
        </p:txBody>
      </p:sp>
      <p:pic>
        <p:nvPicPr>
          <p:cNvPr descr="https://sun9-35.userapi.com/impg/JdZKC8N-oIVt5WJNrr1hUS8DLbRHcUQ8B7A4PA/KkGbInM8V0g.jpg?size=1280x960&amp;quality=95&amp;sign=ebaf346b321d119f0b07d444aa715292&amp;type=album" id="20482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0" y="2137114"/>
            <a:ext cx="4131037" cy="30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76.userapi.com/impg/ut8mKTw_9EIdm5ryAAn9zfxLt4DXzedk91k8Nw/NORtTON-cG0.jpg?size=1280x960&amp;quality=95&amp;sign=3d5851167d741aaf49e1f40929b4c031&amp;type=album" id="20484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7" y="2137113"/>
            <a:ext cx="4131040" cy="30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40.userapi.com/impg/5cFENUl_1LD5tbck7ps-9qGytN9JFXxCJUU4hw/Dzz1StWEhgU.jpg?size=1600x1200&amp;quality=95&amp;sign=1f96ccb5728c813cfd16470b6fb3e169&amp;type=album" id="20486" name="Picture 6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/>
          <a:stretch/>
        </p:blipFill>
        <p:spPr bwMode="auto">
          <a:xfrm>
            <a:off x="8402427" y="2137680"/>
            <a:ext cx="3610033" cy="31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>
                <a:solidFill>
                  <a:srgbClr val="7030A0"/>
                </a:solidFill>
                <a:latin charset="0" panose="020B0A04020102020204" pitchFamily="34" typeface="Arial Black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301384269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5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24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Данное мероприятие призвано помочь формированию у участников знаний об избирательном процессе, гражданственности и социальной активности, интереса к политической жизни современного общества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24 апреля в </a:t>
            </a:r>
            <a:r>
              <a:rPr lang="ru-RU" sz="2400" dirty="0" err="1">
                <a:latin typeface="Arial Black" panose="020B0A04020102020204" pitchFamily="34" charset="0"/>
              </a:rPr>
              <a:t>Карасунском</a:t>
            </a:r>
            <a:r>
              <a:rPr lang="ru-RU" sz="2400" dirty="0">
                <a:latin typeface="Arial Black" panose="020B0A04020102020204" pitchFamily="34" charset="0"/>
              </a:rPr>
              <a:t> округе диктант провели: МАОУ СОШ №14, МАОУ СОШ №24, МАОУ СОШ №83, МАОУ СОШ №84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96438446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5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24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400" dirty="0">
                <a:latin typeface="Arial Black" panose="020B0A04020102020204" pitchFamily="34" charset="0"/>
              </a:rPr>
              <a:t>Будущие молодые избиратели проявили активную гражданскую позицию проверив свои знания в области избирательного права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https://vk.com/wall-223919452_92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163544574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18 - 24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446" y="994889"/>
            <a:ext cx="1158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Завершение образовательной акции «Избирательный диктант» и «Дня молодого избирателя»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26169" y="2161937"/>
            <a:ext cx="9539662" cy="3093475"/>
            <a:chOff x="196934" y="2137115"/>
            <a:chExt cx="9539662" cy="3093475"/>
          </a:xfrm>
        </p:grpSpPr>
        <p:pic>
          <p:nvPicPr>
            <p:cNvPr id="23554" name="Picture 2" descr="https://sun9-34.userapi.com/impg/9uKY2JFfPLwRxiitsvv5nLWuQzSdERaUC6B5kQ/76ZUTdlbpco.jpg?size=1064x714&amp;quality=95&amp;sign=f59aab0bc3ac63b018b8f186e61f325f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34" y="2137115"/>
              <a:ext cx="4609885" cy="309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6" name="Picture 4" descr="https://sun9-16.userapi.com/impg/H-K9F6tTo_dezoGZBWyaUfQ3eIhOYHXpSHOhQA/zAQc9QPCNks.jpg?size=1600x1200&amp;quality=95&amp;sign=90740885cc58f600056afd6d124a87c3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963" y="2137115"/>
              <a:ext cx="4124633" cy="309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761589752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394085" y="6166624"/>
            <a:ext cx="1639048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39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57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18 - 24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На территории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данная акция прошла на базе 16 образовательных учреждений, в которой приняли участие более 400 учащихся и студентов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На базе Кубанского Государственного Университета и ряда школ, лекторами выступили: председатель и члены Молодёжного Общественного Совета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https://vk.com/wall-223919452_99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3523170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20" name="Нашивка 1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75731" y="343699"/>
            <a:ext cx="1044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Краткое содержание презентации: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784" y="860379"/>
            <a:ext cx="11874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Награждение Председателя МОС за участие на выборах Президента РФ 2024 г.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Интервьюирование с председателями и членами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 и </a:t>
            </a:r>
            <a:r>
              <a:rPr lang="ru-RU" sz="2000" dirty="0" err="1">
                <a:latin typeface="Arial Black" panose="020B0A04020102020204" pitchFamily="34" charset="0"/>
              </a:rPr>
              <a:t>Пашковская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Участие активистов МОС при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в акции «Чистый город без наркотиков»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Поздравительные посты медийной группы МОС в сообществе  «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Вконтакте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»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Black" panose="020B0A04020102020204" pitchFamily="34" charset="0"/>
              </a:rPr>
              <a:t>План работы МОС при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 на конец 2024 - 2025 гг.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ru-RU" sz="2000" dirty="0">
              <a:latin typeface="Arial Black" panose="020B0A04020102020204" pitchFamily="34" charset="0"/>
            </a:endParaRPr>
          </a:p>
          <a:p>
            <a:pPr algn="just"/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97750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25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446" y="994889"/>
            <a:ext cx="11583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Первый запуск серии карточек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об избирательном праве. 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«Федеральный уровень выборов»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8167" y="2506179"/>
            <a:ext cx="11284541" cy="3105481"/>
            <a:chOff x="148201" y="2538915"/>
            <a:chExt cx="11284541" cy="3105481"/>
          </a:xfrm>
        </p:grpSpPr>
        <p:pic>
          <p:nvPicPr>
            <p:cNvPr id="26626" name="Picture 2" descr="https://sun9-63.userapi.com/impg/PDgSI7hnFpy_f1liBBqKk7sjDLFBFgKZNiVFOw/2oCRySYv4Ws.jpg?size=612x504&amp;quality=96&amp;sign=e83553528999f052d3b7488302c69c87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01" y="2538915"/>
              <a:ext cx="3769086" cy="31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28" name="Picture 4" descr="https://sun9-56.userapi.com/impg/sfW5ItEV7B_J1iqC4cs79inHyHaExeI_quWgdQ/9KF6EmXTTzQ.jpg?size=608x505&amp;quality=96&amp;sign=aaff9e1c1f5273f62b8d89cf9649bc59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287" y="2538915"/>
              <a:ext cx="3738876" cy="31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0" name="Picture 6" descr="https://sun9-40.userapi.com/impg/W0a9lIqA_LH6e9zwraUOE3qmv5rdwv6qJgDxNA/tNKMAXCLoms.jpg?size=612x503&amp;quality=96&amp;sign=9a2bd60a1feff749b693069d895f7a1d&amp;type=alb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6163" y="2538915"/>
              <a:ext cx="3776579" cy="31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590402683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25 апреля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445" y="849546"/>
            <a:ext cx="1158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Первая серия карточек 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«Федеральный уровень выборов»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4811" y="1934909"/>
            <a:ext cx="11222376" cy="3103954"/>
            <a:chOff x="174049" y="1948241"/>
            <a:chExt cx="11222376" cy="3103954"/>
          </a:xfrm>
        </p:grpSpPr>
        <p:pic>
          <p:nvPicPr>
            <p:cNvPr id="28676" name="Picture 4" descr="https://sun9-74.userapi.com/impg/bU5rSjOpX_aYLoi-d04CKuDumpdah85Hfly_xw/JnW3oSE07E8.jpg?size=609x504&amp;quality=96&amp;sign=e9bf00ccc12c18dab1501759cfe00c9d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49" y="1948241"/>
              <a:ext cx="3750610" cy="310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78" name="Picture 6" descr="https://sun9-49.userapi.com/impg/JypABsCdN4ITiwSwFvScPRdA27l7kgQKISBgPw/fg1_DJMmy7w.jpg?size=611x502&amp;quality=96&amp;sign=6aa3d44dbe18fa474918ddb0b15edf30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659" y="1973108"/>
              <a:ext cx="3747653" cy="307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80" name="Picture 8" descr="https://sun9-50.userapi.com/impg/M1yQ1UIOB4rSSO7gCGvgc0Y2CstYE0FuwkKi3A/sDQrHw7UbIc.jpg?size=612x506&amp;quality=96&amp;sign=08314a128acd867ac155fbe7e44cd5c9&amp;type=alb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312" y="1973108"/>
              <a:ext cx="3724113" cy="307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https://vk.com/wall-223919452_94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274755150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545" y="209810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02 мая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1019711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Вторая серия карточек 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«Региональный уровень выборов»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0781" y="2045777"/>
            <a:ext cx="11872556" cy="3118160"/>
            <a:chOff x="160780" y="2092861"/>
            <a:chExt cx="12243331" cy="3117570"/>
          </a:xfrm>
        </p:grpSpPr>
        <p:pic>
          <p:nvPicPr>
            <p:cNvPr id="29700" name="Picture 4" descr="https://sun9-18.userapi.com/impg/bgZI0TxyU1wGHUTAj8YszTY8mLMKmGbsqHdtEw/nFJnud-Z9-U.jpg?size=627x477&amp;quality=96&amp;sign=46e53b068d1d488cb9143d88b65244a4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80" y="2092861"/>
              <a:ext cx="4097937" cy="3117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s://sun9-2.userapi.com/impg/DNUSAYQmBm0og5B6PYweza7-OgG5C4E7vwVugw/mXWMt-fWVtU.jpg?size=624x478&amp;quality=96&amp;sign=d26abba37cba952c2ac918c032ac78c4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399" y="2092861"/>
              <a:ext cx="4061693" cy="3116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4" name="Picture 8" descr="https://sun9-52.userapi.com/impg/NzSb1DRHgbCiCw4dgBhp-3ixV8vbBJJRWmkXdQ/pGWEFPP8CzQ.jpg?size=627x477&amp;quality=96&amp;sign=dd3d25e80a1803b0ef1d7dffa5e0efe3&amp;type=alb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093" y="2092861"/>
              <a:ext cx="4097018" cy="3116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663853542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02 мая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156" y="1019711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Вторая серия карточек 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«Региональный уровень выборов»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https://vk.com/wall-223919452_100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74106" y="1965239"/>
            <a:ext cx="8202033" cy="3113359"/>
            <a:chOff x="194189" y="2045777"/>
            <a:chExt cx="8202033" cy="3113359"/>
          </a:xfrm>
        </p:grpSpPr>
        <p:pic>
          <p:nvPicPr>
            <p:cNvPr id="30722" name="Picture 2" descr="https://sun9-53.userapi.com/impg/SzlaOif9DIRbZBX_l5eVFiyEULuVJgfkJxbjiQ/zp3y6TMcr9g.jpg?size=627x477&amp;quality=96&amp;sign=fdf0661c245a5768cfe0aabe04efda40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89" y="2045777"/>
              <a:ext cx="4092400" cy="31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4" name="Picture 4" descr="https://sun9-4.userapi.com/impg/bBs4orhhIv9nOvPfcuGbNtJkQKEljWlw3EszWQ/gPzFAbENxvo.jpg?size=627x475&amp;quality=96&amp;sign=89e73830872e3a75142b2c8cf1790434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589" y="2045778"/>
              <a:ext cx="4109633" cy="31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625502184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мая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1019711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Третья серия карточек </a:t>
            </a:r>
          </a:p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«Муниципальные выборы»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5385" y="1936342"/>
            <a:ext cx="11847075" cy="2817003"/>
            <a:chOff x="165385" y="2036516"/>
            <a:chExt cx="15112977" cy="3130188"/>
          </a:xfrm>
        </p:grpSpPr>
        <p:pic>
          <p:nvPicPr>
            <p:cNvPr id="31746" name="Picture 2" descr="https://sun9-32.userapi.com/impg/JTvMrWrBZCk909RhAXX6UYsrm0zTc2bbYRQewA/yJuPZMJwqAg.jpg?size=630x516&amp;quality=96&amp;sign=e16394b5c045bdd5b839e619376882d3&amp;type=alb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85" y="2039842"/>
              <a:ext cx="3817678" cy="3126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48" name="Picture 4" descr="https://sun9-50.userapi.com/impg/32OeRF2bzyqtqhdCJA6XwTLmj9v7KL8sG5OO4w/_HtSuD3TNFo.jpg?size=632x509&amp;quality=96&amp;sign=7c5f8ee97229cf4595f114469589dd21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389" y="2036516"/>
              <a:ext cx="3886598" cy="313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0" name="Picture 6" descr="https://sun9-48.userapi.com/impg/rYZcJdyyZFzVTJ-kAD81L6_fsgCDk4E5s-AoCg/CWHg6SPvUnI.jpg?size=631x512&amp;quality=96&amp;sign=2e01c02cd5f4955d6e3c569a5160db38&amp;type=alb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9988" y="2046178"/>
              <a:ext cx="3845804" cy="312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2" name="Picture 8" descr="https://sun9-26.userapi.com/impg/q6e3ivcthGVLHcwevBP7dq8R7FSyG_mPLNyAQw/bo2Uxk-S1cs.jpg?size=632x528&amp;quality=96&amp;sign=941ee699aa5693acaf84df27bfcc0213&amp;type=alb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3464" y="2036516"/>
              <a:ext cx="3734898" cy="3120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https://vk.com/wall-223919452_106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583386329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575" y="209809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06 июня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3" y="757168"/>
            <a:ext cx="1187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Награждение Владимира Селезнева, председателя МОС при ТИК </a:t>
            </a:r>
            <a:r>
              <a:rPr lang="ru-RU" sz="28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за участие в общественном наблюдении за выборами Президента РФ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https://vk.com/wall-223919452_111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94345" y="2268355"/>
            <a:ext cx="5087189" cy="2814009"/>
            <a:chOff x="395604" y="2187867"/>
            <a:chExt cx="5087189" cy="2814009"/>
          </a:xfrm>
        </p:grpSpPr>
        <p:pic>
          <p:nvPicPr>
            <p:cNvPr id="32770" name="Picture 2" descr="https://sun9-30.userapi.com/impg/PSTQAGzX2MTm7n8z2rwFrg_EeqzlZoJXcd0vaA/LtOYiinjzF4.jpg?size=717x853&amp;quality=95&amp;sign=665ff51fa6057142046cd616783f4053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04" y="2187867"/>
              <a:ext cx="2365350" cy="281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https://sun9-18.userapi.com/impg/2hUy-I5_53NdrGxaVfKmUKSxcZos425P_-xoxA/Dz5P-r4mc2k.jpg?size=630x846&amp;quality=95&amp;sign=895c61fccdcd4091d24b5b72e96eacf1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254" y="2187867"/>
              <a:ext cx="2095539" cy="2814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218652838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30 мая/ 7 июня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787903"/>
            <a:ext cx="11874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Первое интервью председателя МОС при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с председателем ТИК Зубенко Валерием Владимировичем и членами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: Домбровским С.В. и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Бендас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С.А. </a:t>
            </a:r>
          </a:p>
          <a:p>
            <a:pPr algn="ctr"/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о  возможности внедрения ДЭГ на Кубани, сложностей в организации выборного процесса в последнее время и  проекте «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ИнформУИК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» </a:t>
            </a:r>
            <a:endParaRPr lang="ru-RU" sz="24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03608" y="2581060"/>
            <a:ext cx="10543029" cy="2647486"/>
            <a:chOff x="-1257153" y="2964174"/>
            <a:chExt cx="13269613" cy="3117462"/>
          </a:xfrm>
        </p:grpSpPr>
        <p:pic>
          <p:nvPicPr>
            <p:cNvPr id="33794" name="Picture 2" descr="https://sun9-80.userapi.com/impg/i1OoWuYp24k1JCDtoL5bv84MQKgzWyRcQLhC-g/3mvpj7SE4lk.jpg?size=1097x674&amp;quality=95&amp;sign=b55241167ad76a77c670545f2e028dbd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7153" y="2964175"/>
              <a:ext cx="5073969" cy="31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803" y="2964174"/>
              <a:ext cx="7953657" cy="3117462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660733" y="5399570"/>
            <a:ext cx="10839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anose="020B0A04020102020204" pitchFamily="34" charset="0"/>
              </a:rPr>
              <a:t>Ссылки на посты: </a:t>
            </a:r>
            <a:r>
              <a:rPr lang="en-US" sz="2000" dirty="0">
                <a:latin typeface="Arial Black" panose="020B0A04020102020204" pitchFamily="34" charset="0"/>
              </a:rPr>
              <a:t>https://vk.com/wall-223919452_108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22139" y="5738909"/>
            <a:ext cx="5116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Black" panose="020B0A04020102020204" pitchFamily="34" charset="0"/>
              </a:rPr>
              <a:t>https://vk.com/wall-223919452_115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816083101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26 июня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704920"/>
            <a:ext cx="11874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Второе интервью председателя МОС при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endParaRPr lang="ru-RU" sz="2000" dirty="0">
              <a:solidFill>
                <a:srgbClr val="29123A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с председателем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Валерием Владимировичем Зубенко и  председателем ТИК </a:t>
            </a:r>
            <a:r>
              <a:rPr lang="ru-RU" sz="20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Пашковская</a:t>
            </a:r>
            <a:r>
              <a:rPr lang="ru-RU" sz="2000" dirty="0">
                <a:solidFill>
                  <a:srgbClr val="29123A"/>
                </a:solidFill>
                <a:latin typeface="Arial Black" panose="020B0A04020102020204" pitchFamily="34" charset="0"/>
              </a:rPr>
              <a:t> Юлией Александровной Кондратьевой                      о делении избирательных округов, проблемах, с которыми сталкиваются избирательные комиссии, а также  обеспечении доступа маломобильных граждан на избирательные участки</a:t>
            </a:r>
            <a:endParaRPr lang="ru-RU" sz="24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0733" y="5399570"/>
            <a:ext cx="10839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anose="020B0A04020102020204" pitchFamily="34" charset="0"/>
              </a:rPr>
              <a:t>Ссылки на посты: </a:t>
            </a:r>
            <a:r>
              <a:rPr lang="en-US" sz="2000" dirty="0">
                <a:latin typeface="Arial Black" panose="020B0A04020102020204" pitchFamily="34" charset="0"/>
              </a:rPr>
              <a:t>https://vk.com/wall-223919452_123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40" y="2699785"/>
            <a:ext cx="4684565" cy="26439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098659966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25 июня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714916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Участие активистов МОС при ТИК </a:t>
            </a:r>
            <a:r>
              <a:rPr lang="ru-RU" sz="28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в акции «Чистый город без наркотиков».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pic>
        <p:nvPicPr>
          <p:cNvPr id="34818" name="Picture 2" descr="https://sun9-23.userapi.com/impg/Z-y1iSCVRqj9_tTA2OHrVijWsWrnON7OMrOT-Q/98qGDidWcNo.jpg?size=1280x576&amp;quality=95&amp;sign=9e5fd01f25c0f1c3a39cb5611ea5b47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16" y="2127198"/>
            <a:ext cx="6974214" cy="31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60733" y="5399570"/>
            <a:ext cx="10839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anose="020B0A04020102020204" pitchFamily="34" charset="0"/>
              </a:rPr>
              <a:t>Ссылки на посты: </a:t>
            </a:r>
            <a:r>
              <a:rPr lang="en-US" sz="2000" dirty="0">
                <a:latin typeface="Arial Black" panose="020B0A04020102020204" pitchFamily="34" charset="0"/>
              </a:rPr>
              <a:t>https://vk.com/wall-223919452_121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564504008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20" name="Нашивка 1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1436914" y="6166624"/>
            <a:ext cx="1596219" cy="484696"/>
            <a:chOff x="1898557" y="6166624"/>
            <a:chExt cx="1134576" cy="3719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49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7557" y="474328"/>
            <a:ext cx="1187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Медийная</a:t>
            </a:r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 группа к праздникам и дням рождениям готовит поздравительные изображения и посты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0733" y="5368211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сообщество: </a:t>
            </a:r>
            <a:r>
              <a:rPr lang="en-US" sz="2400" dirty="0">
                <a:latin typeface="Arial Black" panose="020B0A04020102020204" pitchFamily="34" charset="0"/>
              </a:rPr>
              <a:t>https://vk.com/club223919452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9478" y="1765183"/>
            <a:ext cx="11613044" cy="3138396"/>
            <a:chOff x="137786" y="1765183"/>
            <a:chExt cx="11613044" cy="3138396"/>
          </a:xfrm>
        </p:grpSpPr>
        <p:pic>
          <p:nvPicPr>
            <p:cNvPr id="3074" name="Picture 2" descr="https://sun9-20.userapi.com/s/v1/ig2/bewCS3lfEDvhSRdcfYK3Ng2j2NbzbBlOYL_O8ULNjuhE5fZp5yPsA8BOW06UVXKKDaCoDo4T6TDLXRAPxpR7Ce66.jpg?quality=95&amp;as=32x24,48x36,72x54,108x81,160x120,240x180,360x270,480x360,540x405,640x480,720x540,960x720&amp;from=bu&amp;u=ivkmA2OchCRKeovXkHcmoNj_mdyzNhaLGYzlACWNrLM&amp;cs=960x7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86" y="1765183"/>
              <a:ext cx="4184528" cy="313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sun9-34.userapi.com/impg/AUYA5PcZQ09eUfURPADkGI1DW1z_pRgMRpQ-PA/OIQH_B2xMuQ.jpg?size=604x602&amp;quality=95&amp;sign=d177ab0ae84677f149f58d5bef128d3c&amp;type=alb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843" y="1769941"/>
              <a:ext cx="3144048" cy="313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3421" y="1765183"/>
              <a:ext cx="4027409" cy="3138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00960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07 февраля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Информационно-разъяснительная работа о выборах с молодежью 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43024" y="2137115"/>
            <a:ext cx="9064197" cy="3121377"/>
            <a:chOff x="137785" y="2137115"/>
            <a:chExt cx="9064197" cy="3121377"/>
          </a:xfrm>
        </p:grpSpPr>
        <p:pic>
          <p:nvPicPr>
            <p:cNvPr id="1026" name="Picture 2" descr="https://sun9-14.userapi.com/impg/UyZbKqADM1_6cYVkkXBivw9DYBEd_WUhdqhrVg/8mijPD46VMM.jpg?size=1280x960&amp;quality=95&amp;sign=42c926d7ed3d8169ba061e85247a7490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85" y="2137115"/>
              <a:ext cx="4161835" cy="312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un9-22.userapi.com/impg/KZAn1ChCPZQRpxjpfZcM2mluEkyg1eFk0Hj0Zw/jsJIiU3Tzmc.jpg?size=1280x960&amp;quality=95&amp;sign=cff779d0a0e877aaa15c2a39045d835e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146" y="2137115"/>
              <a:ext cx="4161836" cy="312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76312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54046" y="6166624"/>
            <a:ext cx="1579087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8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25 сентября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2" y="1019711"/>
            <a:ext cx="118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9123A"/>
                </a:solidFill>
                <a:latin typeface="Arial Black" panose="020B0A04020102020204" pitchFamily="34" charset="0"/>
              </a:rPr>
              <a:t>Заседание Молодежного совета при ТИК </a:t>
            </a:r>
            <a:r>
              <a:rPr lang="ru-RU" sz="2800" dirty="0" err="1">
                <a:solidFill>
                  <a:srgbClr val="29123A"/>
                </a:solidFill>
                <a:latin typeface="Arial Black" panose="020B0A04020102020204" pitchFamily="34" charset="0"/>
              </a:rPr>
              <a:t>Карасунская</a:t>
            </a:r>
            <a:endParaRPr lang="ru-RU" sz="28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33073" y="2008704"/>
            <a:ext cx="6725854" cy="3138397"/>
            <a:chOff x="2497689" y="2138663"/>
            <a:chExt cx="6725854" cy="3138397"/>
          </a:xfrm>
        </p:grpSpPr>
        <p:pic>
          <p:nvPicPr>
            <p:cNvPr id="36866" name="Picture 2" descr="https://sun9-63.userapi.com/impg/hL5__n-snSO0o4fCCg6K1oIwEc1QvqxpZBPu0Q/fNJzt8oXwBA.jpg?size=1200x1600&amp;quality=95&amp;sign=da479342c886bc9413feb93e62838147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89" y="2138663"/>
              <a:ext cx="2353797" cy="313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68" name="Picture 4" descr="https://sun9-41.userapi.com/impg/TI_qVDflsPPBhVpX1HzgLPKhBx51NC5eHTZU1g/C-CwXoHI9S8.jpg?size=1600x1200&amp;quality=95&amp;sign=67f305b39eef3e4928a9aee7af9cbc88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015" y="2138664"/>
              <a:ext cx="4184528" cy="313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940784" y="6166625"/>
            <a:ext cx="1092349" cy="371962"/>
          </a:xfrm>
          <a:prstGeom prst="rect">
            <a:avLst/>
          </a:prstGeom>
          <a:solidFill>
            <a:srgbClr val="D9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586883214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2400" y="6166624"/>
            <a:ext cx="1610733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358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25 сентября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938934"/>
            <a:ext cx="1157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Arial Black" panose="020B0A04020102020204" pitchFamily="34" charset="0"/>
              </a:rPr>
              <a:t> Итоги: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4" y="1532763"/>
            <a:ext cx="11571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Заседание прошло в режиме онлайн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Обсудили проделанную работу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Наметили план деятельности на октябрь-ноябрь 2024 года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Arial Black" panose="020B0A04020102020204" pitchFamily="34" charset="0"/>
              </a:rPr>
              <a:t>Сформировали поручения для членов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0733" y="5208556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https://vk.com/wall-223919452_137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5" name="Нашивка 14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1683650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2400" y="6166624"/>
            <a:ext cx="1610733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52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8662" y="341746"/>
            <a:ext cx="1187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План работы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</a:rPr>
              <a:t>на осень 2024 – весну 2025 гг.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5" name="Нашивка 14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61848"/>
              </p:ext>
            </p:extLst>
          </p:nvPr>
        </p:nvGraphicFramePr>
        <p:xfrm>
          <a:off x="137786" y="1211104"/>
          <a:ext cx="11874674" cy="4453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80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Мероприятие (наименование и краткое описание)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Период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Ответственные лица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4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1.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КВИЗ «Вечевой колокол» для учащихся 10 – 11 классов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Осень 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51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Arial Black" panose="020B0A04020102020204" pitchFamily="34" charset="0"/>
                        </a:rPr>
                        <a:t>Брейн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-ринг на</a:t>
                      </a:r>
                      <a:r>
                        <a:rPr lang="ru-RU" baseline="0" dirty="0">
                          <a:latin typeface="Arial Black" panose="020B0A04020102020204" pitchFamily="34" charset="0"/>
                        </a:rPr>
                        <a:t> Избирательную тематику для учащихся 9 – 11 классов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Октябрь – Ноябрь 2024 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  <a:p>
                      <a:pPr algn="ctr"/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99752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2400" y="6166624"/>
            <a:ext cx="1610733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53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5" name="Нашивка 14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09117"/>
              </p:ext>
            </p:extLst>
          </p:nvPr>
        </p:nvGraphicFramePr>
        <p:xfrm>
          <a:off x="137786" y="1211104"/>
          <a:ext cx="11874674" cy="44537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80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Мероприятие (наименование и краткое описание)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Период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Ответственные лица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4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3.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Участие</a:t>
                      </a:r>
                      <a:r>
                        <a:rPr lang="ru-RU" baseline="0" dirty="0">
                          <a:latin typeface="Arial Black" panose="020B0A04020102020204" pitchFamily="34" charset="0"/>
                        </a:rPr>
                        <a:t> членов МОС  в качестве наставников по выбору  школьного самоуправления 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Октябрь</a:t>
                      </a:r>
                      <a:r>
                        <a:rPr lang="ru-RU" baseline="0" dirty="0">
                          <a:latin typeface="Arial Black" panose="020B0A04020102020204" pitchFamily="34" charset="0"/>
                        </a:rPr>
                        <a:t> – ноябрь 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51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Дебаты по системе Российских парламентских слушаний по темам избирательного права для школьников и студентов на. Совместно с ОСО КПД 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КубГУ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 и Домом Молодёжи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Осень 2024 / Весна 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  <a:p>
                      <a:pPr algn="ctr"/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8662" y="341746"/>
            <a:ext cx="1187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План работы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на осень 2024 – весну 2025 гг. 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5746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2402" y="6166624"/>
            <a:ext cx="1610734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54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5" name="Нашивка 14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22" name="Нашивка 21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Нашивка 22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58459"/>
              </p:ext>
            </p:extLst>
          </p:nvPr>
        </p:nvGraphicFramePr>
        <p:xfrm>
          <a:off x="137786" y="1211104"/>
          <a:ext cx="11874674" cy="45156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61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Мероприятие (наименование и краткое описание)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Период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Ответственные лица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08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5.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Лекция – беседа: «Дистанционное электронное голосование как гарантия честных выборов»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Рассказать про выборы, про традиционное голосование и его виды. Рассказать: как работает ДЭГ, провести 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квиз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 и беседу после, примерное время лекции 20 минут, беседа и 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квиз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 20 -30 минут. Вопросы </a:t>
                      </a:r>
                      <a:r>
                        <a:rPr lang="ru-RU" dirty="0" err="1">
                          <a:latin typeface="Arial Black" panose="020B0A04020102020204" pitchFamily="34" charset="0"/>
                        </a:rPr>
                        <a:t>КВИЗа</a:t>
                      </a:r>
                      <a:r>
                        <a:rPr lang="ru-RU" dirty="0">
                          <a:latin typeface="Arial Black" panose="020B0A04020102020204" pitchFamily="34" charset="0"/>
                        </a:rPr>
                        <a:t> на тему выборов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Осень 2024 – весна 2025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Видео лекция – семинар на тему выборов на базе университета (в частности, на Факультете управления и психологии)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Сентябрь 2024 – Апрель 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Председатель, 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Первый заместитель,</a:t>
                      </a:r>
                    </a:p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организационной работе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8662" y="341746"/>
            <a:ext cx="1187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План работы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на осень 2024 – весну 2025 гг. 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5278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22400" y="6166624"/>
            <a:ext cx="1610733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55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27953"/>
              </p:ext>
            </p:extLst>
          </p:nvPr>
        </p:nvGraphicFramePr>
        <p:xfrm>
          <a:off x="137786" y="1211104"/>
          <a:ext cx="11874674" cy="32346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61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Мероприятие (наименование и краткое описание)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Период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Ответственные лица</a:t>
                      </a:r>
                      <a:endParaRPr lang="ru-RU" sz="2000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BC8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08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7.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Серия постов о совете «Молодёжка ТИК в лицах»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Январь – май 2025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Black" panose="020B0A04020102020204" pitchFamily="34" charset="0"/>
                        </a:rPr>
                        <a:t>Заместитель по медиа и медиа группа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8662" y="341746"/>
            <a:ext cx="1187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План работы МОС при ТИК </a:t>
            </a:r>
            <a:r>
              <a:rPr lang="ru-RU" sz="2400" dirty="0" err="1">
                <a:latin typeface="Arial Black" panose="020B0A04020102020204" pitchFamily="34" charset="0"/>
              </a:rPr>
              <a:t>Карасунская</a:t>
            </a:r>
            <a:r>
              <a:rPr lang="ru-RU" sz="2400" dirty="0">
                <a:latin typeface="Arial Black" panose="020B0A04020102020204" pitchFamily="34" charset="0"/>
              </a:rPr>
              <a:t> на осень 2024 – весну 2025 гг. 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53119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9432" y="596552"/>
            <a:ext cx="10933135" cy="5664896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sun9-57.userapi.com/impg/cU8ju8MUL3Jbi7rnMr0-cA5UIItq4dW9-a0Kjw/54iNfo2xP3Q.jpg?size=1600x1200&amp;quality=96&amp;sign=0329a91ae975757978bcfed9c24bd0b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6" y="1172816"/>
            <a:ext cx="6016487" cy="4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16" y="-1"/>
            <a:ext cx="1691014" cy="16910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8279" y="5676673"/>
            <a:ext cx="9495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9123A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63977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07 февраля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808757"/>
            <a:ext cx="1157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 Итоги: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661" y="1270422"/>
            <a:ext cx="118746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Члены МОС при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 вместе с Валерием Зубенко, председателем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, провели встречу с учащимися 10 класса Средней школы № 73 в Молодежной библиотеке </a:t>
            </a:r>
            <a:r>
              <a:rPr lang="ru-RU" sz="2000" dirty="0" err="1">
                <a:latin typeface="Arial Black" panose="020B0A04020102020204" pitchFamily="34" charset="0"/>
              </a:rPr>
              <a:t>им.Н.Островского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Ученики узнали об истории выборов, о законодательных аспектах, о правах и обязанностях избирателей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Так же старшеклассники узнали, кто организовывает и проводит выборы; разобрали-какие бывают формы голосования, получили информацию  о мобильном избирателе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Будущие молодые избиратели узнали и обсудили работу нового проекта «</a:t>
            </a:r>
            <a:r>
              <a:rPr lang="ru-RU" sz="2000" dirty="0" err="1">
                <a:latin typeface="Arial Black" panose="020B0A04020102020204" pitchFamily="34" charset="0"/>
              </a:rPr>
              <a:t>ИнформУИК</a:t>
            </a:r>
            <a:r>
              <a:rPr lang="ru-RU" sz="2000" dirty="0">
                <a:latin typeface="Arial Black" panose="020B0A04020102020204" pitchFamily="34" charset="0"/>
              </a:rPr>
              <a:t>»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9445" y="5397959"/>
            <a:ext cx="10839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Ссылка на пост: </a:t>
            </a:r>
            <a:r>
              <a:rPr lang="en-US" sz="2400" dirty="0">
                <a:latin typeface="Arial Black" panose="020B0A04020102020204" pitchFamily="34" charset="0"/>
              </a:rPr>
              <a:t>https://vk.com/wall-223919452_33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2275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08 февраля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Мероприятие «Право. Выбор. Ответственность»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sun9-72.userapi.com/impg/Us4BfIMEQOWA7c2dH4qJFh9W8tzrqVJLGMKEag/ShcMIVs_hEY.jpg?size=1600x954&amp;quality=95&amp;sign=5f30eaf899176bcaa55d7401b3755e6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" y="2137115"/>
            <a:ext cx="5235013" cy="31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4.userapi.com/impg/S85bg7NPDyzfp_DTi710iT_yVLsEAW8Byy4ptQ/nbMGgG9FzeM.jpg?size=1600x892&amp;quality=95&amp;sign=aa03ad3faaf1d3b53fa27f41553bd2f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76" y="2137114"/>
            <a:ext cx="5598884" cy="31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7828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58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08 февраля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4" y="808757"/>
            <a:ext cx="1157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 Black" panose="020B0A04020102020204" pitchFamily="34" charset="0"/>
              </a:rPr>
              <a:t> Итоги: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661" y="1270422"/>
            <a:ext cx="11874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Члены МОС при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 вместе с Валерием Зубенко, председателем ТИК </a:t>
            </a:r>
            <a:r>
              <a:rPr lang="ru-RU" sz="2000" dirty="0" err="1">
                <a:latin typeface="Arial Black" panose="020B0A04020102020204" pitchFamily="34" charset="0"/>
              </a:rPr>
              <a:t>Карасунская</a:t>
            </a:r>
            <a:r>
              <a:rPr lang="ru-RU" sz="2000" dirty="0">
                <a:latin typeface="Arial Black" panose="020B0A04020102020204" pitchFamily="34" charset="0"/>
              </a:rPr>
              <a:t>, провели встречу в филиале библиотеки № 38 для студентов Краснодарского педагогического колледжа, где прошло мероприятие «Право. Выбор. Ответственность», приуроченное ко Дню молодого избирателя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Сформировали у читателей знания об избирательном процессе, гражданственности и социальной активности, интереса к политической жизни современного общества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Просмотрели фрагменты видеороликов «Азбука молодого избирателя», «Активное избирательное право»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Arial Black" panose="020B0A040201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Arial Black" panose="020B0A04020102020204" pitchFamily="34" charset="0"/>
              </a:rPr>
              <a:t>Ознакомились с выставкой книг «Права человека – гарантия государства»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5592" y="5692258"/>
            <a:ext cx="11716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Black" panose="020B0A04020102020204" pitchFamily="34" charset="0"/>
              </a:rPr>
              <a:t>Ссылка на пост:                                                   </a:t>
            </a:r>
            <a:r>
              <a:rPr lang="en-US" sz="2000" dirty="0">
                <a:latin typeface="Arial Black" panose="020B0A04020102020204" pitchFamily="34" charset="0"/>
              </a:rPr>
              <a:t>https://vk.com/wall-223919452_34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757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6200000" flipH="1">
            <a:off x="7184720" y="1850719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>
            <a:off x="-1850721" y="1850721"/>
            <a:ext cx="6858000" cy="3156560"/>
          </a:xfrm>
          <a:prstGeom prst="trapezoid">
            <a:avLst/>
          </a:prstGeom>
          <a:pattFill prst="pct5">
            <a:fgClr>
              <a:srgbClr val="0294DA"/>
            </a:fgClr>
            <a:bgClr>
              <a:srgbClr val="EFEC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7786" y="212941"/>
            <a:ext cx="11874674" cy="6438379"/>
          </a:xfrm>
          <a:prstGeom prst="roundRect">
            <a:avLst>
              <a:gd name="adj" fmla="val 8043"/>
            </a:avLst>
          </a:prstGeom>
          <a:solidFill>
            <a:srgbClr val="F8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69" y="5741618"/>
            <a:ext cx="1039660" cy="103966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2082" y="6313117"/>
            <a:ext cx="1448440" cy="225469"/>
            <a:chOff x="10052082" y="6313117"/>
            <a:chExt cx="1448440" cy="225469"/>
          </a:xfrm>
        </p:grpSpPr>
        <p:sp>
          <p:nvSpPr>
            <p:cNvPr id="10" name="Нашивка 9"/>
            <p:cNvSpPr/>
            <p:nvPr/>
          </p:nvSpPr>
          <p:spPr>
            <a:xfrm>
              <a:off x="10782364" y="6313117"/>
              <a:ext cx="718158" cy="225469"/>
            </a:xfrm>
            <a:prstGeom prst="chevron">
              <a:avLst>
                <a:gd name="adj" fmla="val 211991"/>
              </a:avLst>
            </a:prstGeom>
            <a:solidFill>
              <a:srgbClr val="F8F8FA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052082" y="6313117"/>
              <a:ext cx="1083299" cy="225469"/>
              <a:chOff x="10052082" y="6313117"/>
              <a:chExt cx="1083299" cy="225469"/>
            </a:xfrm>
          </p:grpSpPr>
          <p:sp>
            <p:nvSpPr>
              <p:cNvPr id="14" name="Нашивка 13"/>
              <p:cNvSpPr/>
              <p:nvPr/>
            </p:nvSpPr>
            <p:spPr>
              <a:xfrm>
                <a:off x="10417223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Нашивка 14"/>
              <p:cNvSpPr/>
              <p:nvPr/>
            </p:nvSpPr>
            <p:spPr>
              <a:xfrm>
                <a:off x="10052082" y="6313117"/>
                <a:ext cx="718158" cy="225469"/>
              </a:xfrm>
              <a:prstGeom prst="chevron">
                <a:avLst>
                  <a:gd name="adj" fmla="val 211991"/>
                </a:avLst>
              </a:prstGeom>
              <a:solidFill>
                <a:srgbClr val="F8F8FA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898557" y="6166624"/>
            <a:ext cx="1134576" cy="371963"/>
            <a:chOff x="1898557" y="6166624"/>
            <a:chExt cx="1134576" cy="3719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63699" y="6166625"/>
              <a:ext cx="769434" cy="371962"/>
            </a:xfrm>
            <a:prstGeom prst="rect">
              <a:avLst/>
            </a:prstGeom>
            <a:solidFill>
              <a:srgbClr val="D9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56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98557" y="6166624"/>
              <a:ext cx="353017" cy="37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7030A0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9445" y="345105"/>
            <a:ext cx="629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7030A0"/>
                  </a:solidFill>
                </a:ln>
                <a:noFill/>
                <a:latin typeface="Arial Black" panose="020B0A04020102020204" pitchFamily="34" charset="0"/>
              </a:rPr>
              <a:t>16 февраля – 14 марта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786" y="994889"/>
            <a:ext cx="1187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Подготовка Участковой избирательной комиссии 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№  21-44 к  выборам Президента РФ</a:t>
            </a:r>
            <a:endParaRPr lang="ru-RU" sz="3200" dirty="0">
              <a:solidFill>
                <a:srgbClr val="29123A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163482" y="2136201"/>
            <a:ext cx="9823282" cy="3122292"/>
            <a:chOff x="1446259" y="2136201"/>
            <a:chExt cx="9823282" cy="312229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720742" y="2136201"/>
              <a:ext cx="7548799" cy="3122292"/>
              <a:chOff x="156553" y="2182518"/>
              <a:chExt cx="7548799" cy="3122292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553" y="2182518"/>
                <a:ext cx="2172475" cy="3103418"/>
              </a:xfrm>
              <a:prstGeom prst="rect">
                <a:avLst/>
              </a:prstGeom>
            </p:spPr>
          </p:pic>
          <p:pic>
            <p:nvPicPr>
              <p:cNvPr id="22" name="Picture 2" descr="H:\Конкурс МУИК 21-49 2022\IMG-20220910-WA002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7839" y="2198428"/>
                <a:ext cx="2324932" cy="3106381"/>
              </a:xfrm>
              <a:prstGeom prst="rect">
                <a:avLst/>
              </a:prstGeom>
              <a:noFill/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5662" y="2198429"/>
                <a:ext cx="1989690" cy="3106381"/>
              </a:xfrm>
              <a:prstGeom prst="rect">
                <a:avLst/>
              </a:prstGeom>
            </p:spPr>
          </p:pic>
        </p:grpSp>
        <p:pic>
          <p:nvPicPr>
            <p:cNvPr id="25" name="Объект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259" y="2136201"/>
              <a:ext cx="1745672" cy="3103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16211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2215</Words>
  <Application>Microsoft Office PowerPoint</Application>
  <PresentationFormat>Широкоэкранный</PresentationFormat>
  <Paragraphs>415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v.zubenko</cp:lastModifiedBy>
  <cp:revision>60</cp:revision>
  <cp:lastPrinted>2024-10-14T05:24:38Z</cp:lastPrinted>
  <dcterms:created xsi:type="dcterms:W3CDTF">2024-10-08T11:48:56Z</dcterms:created>
  <dcterms:modified xsi:type="dcterms:W3CDTF">2024-10-14T12:23:26Z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1286828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