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mtClean="0"/>
              <a:t>110 лет </a:t>
            </a:r>
            <a:br>
              <a:rPr lang="ru-RU" smtClean="0"/>
            </a:br>
            <a:r>
              <a:rPr lang="ru-RU" smtClean="0"/>
              <a:t>РОССИЙСКОМУ ПАРЛАМЕНТАРИЗМУ</a:t>
            </a:r>
            <a:endParaRPr lang="ru-RU" dirty="0"/>
          </a:p>
        </p:txBody>
      </p:sp>
      <p:pic>
        <p:nvPicPr>
          <p:cNvPr id="6" name="Рисунок 5" descr="Федеральное собра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857496"/>
            <a:ext cx="4558569" cy="33575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224" y="6286520"/>
            <a:ext cx="775193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Филиал №6 МУК ЦБС города Краснодара, Библиотека им. И.А.Гончарова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Принятие законов – основная одна из основных функций парламента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В России в законодательном процессе участвуют две палаты: помимо Государственной Думы в </a:t>
            </a:r>
            <a:r>
              <a:rPr lang="ru-RU" sz="2000" b="1" dirty="0" err="1" smtClean="0"/>
              <a:t>законодательствовании</a:t>
            </a:r>
            <a:r>
              <a:rPr lang="ru-RU" sz="2000" b="1" dirty="0" smtClean="0"/>
              <a:t> участвует Совет Федерации. Он вправе применить вето по отношению к тексту, принятому Государственной Думой, и если оно не будет преодолено 2/3 голосов нижней палаты, то текст, принятый Думой, не станет законом. </a:t>
            </a:r>
            <a:endParaRPr lang="ru-RU" sz="2000" b="1" dirty="0"/>
          </a:p>
        </p:txBody>
      </p:sp>
      <p:pic>
        <p:nvPicPr>
          <p:cNvPr id="5" name="Содержимое 4" descr="Принятие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96278"/>
            <a:ext cx="4038600" cy="3025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Участие Президента РФ в законотворческом процессе</a:t>
            </a:r>
            <a:endParaRPr lang="ru-RU" dirty="0"/>
          </a:p>
        </p:txBody>
      </p:sp>
      <p:pic>
        <p:nvPicPr>
          <p:cNvPr id="5" name="Содержимое 4" descr="Путин Вето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94744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России Президент вето использовал очень редко, а соответствующие законы исправлялись. Случаев преодоления президентского вето квалифицированным большинством обеих палат, а только так можно его преодолеть, в России не было.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Полномочия палат Федерального Собрания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ru-RU" b="1" dirty="0" smtClean="0"/>
              <a:t>Существуют три основные группы полномочий Федерального собрания, которые установлены Конституцией: 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1) относящиеся к исключительному ведению палаты (статьи 102 и 103); </a:t>
            </a:r>
          </a:p>
          <a:p>
            <a:endParaRPr lang="ru-RU" b="1" dirty="0" smtClean="0"/>
          </a:p>
          <a:p>
            <a:r>
              <a:rPr lang="ru-RU" b="1" dirty="0" smtClean="0"/>
              <a:t>2) связанные с организацией деятельности палаты (ст.101); </a:t>
            </a:r>
          </a:p>
          <a:p>
            <a:endParaRPr lang="ru-RU" b="1" dirty="0" smtClean="0"/>
          </a:p>
          <a:p>
            <a:r>
              <a:rPr lang="ru-RU" b="1" dirty="0" smtClean="0"/>
              <a:t>3), по принятию федеральных законов (ст.105).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ru-RU" b="1" dirty="0" smtClean="0"/>
              <a:t>Российский парламент построен на основе принципа разделения государственной власти на: </a:t>
            </a:r>
          </a:p>
          <a:p>
            <a:r>
              <a:rPr lang="ru-RU" b="1" dirty="0" smtClean="0"/>
              <a:t>законодательную, </a:t>
            </a:r>
          </a:p>
          <a:p>
            <a:r>
              <a:rPr lang="ru-RU" b="1" dirty="0" smtClean="0"/>
              <a:t>исполнительную и </a:t>
            </a:r>
          </a:p>
          <a:p>
            <a:r>
              <a:rPr lang="ru-RU" b="1" dirty="0" smtClean="0"/>
              <a:t>судебную. </a:t>
            </a:r>
          </a:p>
          <a:p>
            <a:r>
              <a:rPr lang="ru-RU" b="1" dirty="0" smtClean="0"/>
              <a:t>Парламент не обладает никакими юридическими полномочиями для вмешательства в компетенцию и деятельность других федеральных органов государственной власти. Принцип сдержек и противовесов в организации системы высших федеральных органом проведен достаточно последовательно.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Содержимое 3" descr="schem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142852"/>
            <a:ext cx="8643998" cy="65067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1"/>
          <p:cNvSpPr>
            <a:spLocks noGrp="1"/>
          </p:cNvSpPr>
          <p:nvPr>
            <p:ph idx="1"/>
          </p:nvPr>
        </p:nvSpPr>
        <p:spPr>
          <a:xfrm>
            <a:off x="142844" y="357166"/>
            <a:ext cx="8713788" cy="6165873"/>
          </a:xfrm>
          <a:solidFill>
            <a:schemeClr val="accent6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sz="1400" u="sng" dirty="0" smtClean="0"/>
          </a:p>
          <a:p>
            <a:endParaRPr lang="ru-RU" sz="1400" u="sng" dirty="0" smtClean="0"/>
          </a:p>
          <a:p>
            <a:pPr algn="ctr">
              <a:buFont typeface="Wingdings 2" pitchFamily="18" charset="2"/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К ведению Совета Федерации относятся: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-изменение границ между субъектами Российской Федерации;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-утверждение указа Президента РФ о введении военного положения;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-утверждение указа Президента РФ о введении чрезвычайного положения;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-решение об использовании Вооруженных Сил РФ за пределами государства;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-назначение выборов Президента Российской Федерации;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-отрешение Президента Российской Федерации от должности;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-назначение на должность судей Конституционного Суда Российской Федерации, Высшего Арбитражного Суда Российской Федерации, Верховного Суда Российской Федерации;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-назначение и освобождение от должности Генерального прокурора РФ;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-назначение и освобождение от должности заместителя Председателя Счетной палаты и половины состава ее аудиторов.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1"/>
          <p:cNvSpPr>
            <a:spLocks noGrp="1"/>
          </p:cNvSpPr>
          <p:nvPr>
            <p:ph idx="1"/>
          </p:nvPr>
        </p:nvSpPr>
        <p:spPr>
          <a:xfrm>
            <a:off x="214282" y="357166"/>
            <a:ext cx="8642350" cy="5857916"/>
          </a:xfr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endParaRPr lang="ru-RU" sz="18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К ведению Государственной Думы относятся:</a:t>
            </a:r>
          </a:p>
          <a:p>
            <a:pPr algn="ctr">
              <a:buFont typeface="Wingdings 2" pitchFamily="18" charset="2"/>
              <a:buNone/>
            </a:pPr>
            <a:endParaRPr lang="ru-RU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принятие кандидатуры на пост Председателя Правительства Российской Федерации, предложенной Президентом (Председатель Правительства назначается Президентом РФ с согласия Государственной Думы);</a:t>
            </a:r>
          </a:p>
          <a:p>
            <a:pPr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-вопросы о доверии Правительству Российской Федерации;</a:t>
            </a:r>
          </a:p>
          <a:p>
            <a:pPr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-заслушивание ежегодных отчетов Правительства РФ о результатах деятельности;</a:t>
            </a:r>
          </a:p>
          <a:p>
            <a:pPr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-назначение и освобождение от должности Председателя Центрального банка Российской Федерации;</a:t>
            </a:r>
          </a:p>
          <a:p>
            <a:pPr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-назначение и освобождение от должности Председателя Счетной палаты и половины состава ее аудиторов;</a:t>
            </a:r>
          </a:p>
          <a:p>
            <a:pPr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-назначение и освобождение от должности Уполномоченного по правам человека;</a:t>
            </a:r>
          </a:p>
          <a:p>
            <a:pPr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-объявление амнистии;</a:t>
            </a:r>
          </a:p>
          <a:p>
            <a:pPr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-выдвижение обвинения против Президента РФ и последующего отрешения его от должности.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утин ФС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7500" y="428604"/>
            <a:ext cx="4279696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57166"/>
            <a:ext cx="4352956" cy="5815034"/>
          </a:xfrm>
          <a:solidFill>
            <a:srgbClr val="FF99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Содержание российского парламентаризма в значительной мере определяется не столько нормативно закрепленным местом парламента в системе органов государственной власти и его ролью в решении социально значимых вопросов, сколько уровнем народного самосознания. Поэтому парламентаризм в России будет развиваться по мере роста правосознания и политической активности народа. </a:t>
            </a:r>
          </a:p>
          <a:p>
            <a:endParaRPr lang="ru-RU" dirty="0"/>
          </a:p>
        </p:txBody>
      </p:sp>
      <p:pic>
        <p:nvPicPr>
          <p:cNvPr id="6" name="Рисунок 5" descr="Полит.активност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3729039"/>
            <a:ext cx="1928826" cy="1543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Презентация подготовлена заведующей сектором «Публичный центр правовой информации» Журавлевой И.С.</a:t>
            </a:r>
          </a:p>
          <a:p>
            <a:r>
              <a:rPr lang="ru-RU" dirty="0" smtClean="0"/>
              <a:t>2016 г.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27 апреля – День российского парламентаризма</a:t>
            </a:r>
            <a:endParaRPr lang="ru-RU" dirty="0"/>
          </a:p>
        </p:txBody>
      </p:sp>
      <p:pic>
        <p:nvPicPr>
          <p:cNvPr id="5" name="Содержимое 4" descr="Госдум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500174"/>
            <a:ext cx="4262013" cy="277791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281518" cy="256889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Первая в нашей стране демократическая Государственная Дума начала работать именно в этот день в 1906 году.</a:t>
            </a:r>
            <a:endParaRPr lang="ru-RU" sz="2400" dirty="0"/>
          </a:p>
        </p:txBody>
      </p:sp>
      <p:pic>
        <p:nvPicPr>
          <p:cNvPr id="6" name="Рисунок 5" descr="19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661660"/>
            <a:ext cx="4143404" cy="3089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ПАРЛАМЕНТ?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6000768"/>
            <a:ext cx="4040188" cy="639762"/>
          </a:xfrm>
        </p:spPr>
        <p:txBody>
          <a:bodyPr/>
          <a:lstStyle/>
          <a:p>
            <a:r>
              <a:rPr lang="ru-RU" sz="1800" dirty="0" smtClean="0"/>
              <a:t>Парламентские слушания в государственной думе</a:t>
            </a:r>
            <a:endParaRPr lang="ru-RU" sz="1800" dirty="0"/>
          </a:p>
        </p:txBody>
      </p:sp>
      <p:pic>
        <p:nvPicPr>
          <p:cNvPr id="7" name="Содержимое 6" descr="Парламентские слушания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04714" y="2714620"/>
            <a:ext cx="4724476" cy="3080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14942" y="1571612"/>
            <a:ext cx="3613147" cy="300039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/>
              <a:t>Парламент – это избираемый гражданами представительный орган народа и законодательный орган государства.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0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248443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4" descr="42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33375"/>
            <a:ext cx="2700338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5" descr="27702215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409" y="4214818"/>
            <a:ext cx="2875329" cy="212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7" descr="GD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4267200"/>
            <a:ext cx="265747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857232"/>
            <a:ext cx="4214842" cy="78581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ИСТОРИЯ ПАРЛАМЕНТАРИЗМА</a:t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РОССИИ</a:t>
            </a: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 descr="190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68" y="5000636"/>
            <a:ext cx="2222500" cy="1657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1538" y="2428868"/>
            <a:ext cx="7143800" cy="1569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Первый парламент в России в 1906 году был двухпалатным, как и сейчас: Государственный совет был верхней палатой, а Государственная Дума стала нижней.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Парламент </a:t>
            </a:r>
            <a:br>
              <a:rPr lang="ru-RU" dirty="0" smtClean="0"/>
            </a:br>
            <a:r>
              <a:rPr lang="ru-RU" dirty="0" smtClean="0"/>
              <a:t>Российской Федерации</a:t>
            </a:r>
            <a:endParaRPr lang="ru-RU" dirty="0"/>
          </a:p>
        </p:txBody>
      </p:sp>
      <p:pic>
        <p:nvPicPr>
          <p:cNvPr id="7" name="Содержимое 6" descr="Конституция 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998208" y="2362200"/>
            <a:ext cx="2958171" cy="3941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43050"/>
            <a:ext cx="4213255" cy="466091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b="1" dirty="0" smtClean="0"/>
              <a:t>Статья 94 Конституции России </a:t>
            </a:r>
            <a:r>
              <a:rPr lang="ru-RU" sz="2000" dirty="0" smtClean="0"/>
              <a:t>является первой конституционной нормой, которая учредила парламент Российской Федерации, отвечающий основным требованиям парламента демократического государства. Порядок его формирования и деятельности показывает, что он является парламентом федеративного государства. Это и предопределило его наименование – </a:t>
            </a:r>
            <a:r>
              <a:rPr lang="ru-RU" sz="2000" b="1" dirty="0" smtClean="0"/>
              <a:t>Федеральное Собрание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29684" cy="192882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000" b="1" i="1" dirty="0" smtClean="0"/>
              <a:t>Согласно ч.1 ст. 95 Конституции Федеральное Собрание состоит из двух палат – Совета Федерации и Государственной Думы.</a:t>
            </a:r>
            <a:r>
              <a:rPr lang="ru-RU" sz="2000" dirty="0" smtClean="0"/>
              <a:t> Такая структура проистекает из федеративного государственного устройства, когда одна из палат является палатой общенародного представительства, а в другой палате реализуется представительство субъектов федерации. </a:t>
            </a:r>
            <a:endParaRPr lang="ru-RU" sz="2000" dirty="0"/>
          </a:p>
        </p:txBody>
      </p:sp>
      <p:pic>
        <p:nvPicPr>
          <p:cNvPr id="5" name="Содержимое 4" descr="Совет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7" y="4214818"/>
            <a:ext cx="3622347" cy="2331886"/>
          </a:xfrm>
        </p:spPr>
      </p:pic>
      <p:pic>
        <p:nvPicPr>
          <p:cNvPr id="6" name="Содержимое 5" descr="Гос Дум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7818" y="4286256"/>
            <a:ext cx="3181344" cy="2332689"/>
          </a:xfrm>
        </p:spPr>
      </p:pic>
      <p:pic>
        <p:nvPicPr>
          <p:cNvPr id="7" name="Рисунок 6" descr="Федеральное собрани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2143116"/>
            <a:ext cx="2752732" cy="2027508"/>
          </a:xfrm>
          <a:prstGeom prst="rect">
            <a:avLst/>
          </a:prstGeom>
        </p:spPr>
      </p:pic>
      <p:cxnSp>
        <p:nvCxnSpPr>
          <p:cNvPr id="12" name="Прямая со стрелкой 11"/>
          <p:cNvCxnSpPr>
            <a:stCxn id="7" idx="1"/>
            <a:endCxn id="5" idx="0"/>
          </p:cNvCxnSpPr>
          <p:nvPr/>
        </p:nvCxnSpPr>
        <p:spPr>
          <a:xfrm rot="10800000" flipV="1">
            <a:off x="2168332" y="3156870"/>
            <a:ext cx="1332099" cy="10579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7" idx="3"/>
          </p:cNvCxnSpPr>
          <p:nvPr/>
        </p:nvCxnSpPr>
        <p:spPr>
          <a:xfrm>
            <a:off x="6253162" y="3156870"/>
            <a:ext cx="1319234" cy="11293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Порядок формирования Совета Федерации</a:t>
            </a:r>
            <a:endParaRPr lang="ru-RU" dirty="0"/>
          </a:p>
        </p:txBody>
      </p:sp>
      <p:pic>
        <p:nvPicPr>
          <p:cNvPr id="7" name="Содержимое 6" descr="Совет Федерации Лого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428728" y="857232"/>
            <a:ext cx="4040188" cy="885817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0035" y="2362200"/>
            <a:ext cx="8186766" cy="39417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ru-RU" dirty="0" smtClean="0"/>
              <a:t>Конституция не указывает с достаточной степенью четкости способ формирования Совета Федерации – избрание, замещение по должности, назначение членов этой палаты Федерального Собрания. В ней лишь указывается исходный принцип: в Совете Федерации заседают по два представителя от каждого субъекта РФ – по одному от законодательного и исполнительного органа государственной власти субъекта РФ. Любые изменения в численности субъектов РФ (увеличение или уменьшение) влекут за собой изменения в количественном составе Совета Федерации. В настоящее время Конституция (ст.65) содержит список из 85 субъектов РФ. Следовательно, Совет Федерации должен насчитывать 170 членов.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251948"/>
            <a:ext cx="4972056" cy="181973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Выборы в Государственную Думу</a:t>
            </a:r>
            <a:endParaRPr lang="ru-RU" dirty="0"/>
          </a:p>
        </p:txBody>
      </p:sp>
      <p:pic>
        <p:nvPicPr>
          <p:cNvPr id="7" name="Содержимое 6" descr="ГД.gif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71472" y="357166"/>
            <a:ext cx="2495550" cy="1905000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14349" y="2362200"/>
            <a:ext cx="7972452" cy="394176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Ранее </a:t>
            </a:r>
            <a:r>
              <a:rPr lang="ru-RU" sz="2400" dirty="0" smtClean="0"/>
              <a:t>в</a:t>
            </a:r>
            <a:r>
              <a:rPr lang="ru-RU" sz="2400" dirty="0" smtClean="0"/>
              <a:t>ыборы </a:t>
            </a:r>
            <a:r>
              <a:rPr lang="ru-RU" sz="2400" dirty="0" smtClean="0"/>
              <a:t>депутатов Государственной Думы Федерального Собрания РФ </a:t>
            </a:r>
            <a:r>
              <a:rPr lang="ru-RU" sz="2400" dirty="0" smtClean="0"/>
              <a:t>проводились по </a:t>
            </a:r>
            <a:r>
              <a:rPr lang="ru-RU" sz="2400" dirty="0" smtClean="0"/>
              <a:t>смешанной системе (пропорциональной и мажоритарной в равной мере</a:t>
            </a:r>
            <a:r>
              <a:rPr lang="ru-RU" sz="2400" dirty="0" smtClean="0"/>
              <a:t>). С 2006 года </a:t>
            </a:r>
            <a:r>
              <a:rPr lang="ru-RU" sz="2400" dirty="0" smtClean="0"/>
              <a:t>заменяются на выборы всех депутатов по пропорциональной </a:t>
            </a:r>
            <a:r>
              <a:rPr lang="ru-RU" sz="2400" dirty="0" smtClean="0"/>
              <a:t>системе. В настоящее время вновь </a:t>
            </a:r>
            <a:r>
              <a:rPr lang="ru-RU" sz="2400" dirty="0" smtClean="0"/>
              <a:t>возвращается смешанная система для избрания депутатов Государственной Думы в 2016 году.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000" dirty="0" smtClean="0"/>
              <a:t>Федеральное Собрание Российской Федерации «является представительным и законодательным органом Российской Федерации».  (статья 94 Конституции РФ).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200" dirty="0" smtClean="0"/>
              <a:t>Современный парламент – это:</a:t>
            </a:r>
          </a:p>
          <a:p>
            <a:r>
              <a:rPr lang="ru-RU" sz="3200" dirty="0" smtClean="0"/>
              <a:t>1) высший орган народного представительства, выражающий суверенную волю народа; </a:t>
            </a:r>
          </a:p>
          <a:p>
            <a:endParaRPr lang="ru-RU" sz="3200" dirty="0" smtClean="0"/>
          </a:p>
          <a:p>
            <a:r>
              <a:rPr lang="ru-RU" sz="3200" dirty="0" smtClean="0"/>
              <a:t>2) орган государства, призванный регулировать важнейшие общественные отношения, главным образом путем принятия законов; </a:t>
            </a:r>
          </a:p>
          <a:p>
            <a:endParaRPr lang="ru-RU" sz="3200" dirty="0" smtClean="0"/>
          </a:p>
          <a:p>
            <a:r>
              <a:rPr lang="ru-RU" sz="3200" dirty="0" smtClean="0"/>
              <a:t>3) орган, определяющий (участвующий в определении) основные направления политики государства;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643050"/>
            <a:ext cx="4038600" cy="4526280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 smtClean="0"/>
              <a:t>4) орган, формирующий некоторые высшие органы государства и назначающий некоторых высших должностных лиц; </a:t>
            </a:r>
          </a:p>
          <a:p>
            <a:endParaRPr lang="ru-RU" sz="3200" dirty="0" smtClean="0"/>
          </a:p>
          <a:p>
            <a:r>
              <a:rPr lang="ru-RU" sz="3200" dirty="0" smtClean="0"/>
              <a:t>5) орган, осуществляющий особый, парламентский контроль за деятельностью исполнительной власти и высших должностных лиц исполнительной власти. </a:t>
            </a:r>
          </a:p>
          <a:p>
            <a:endParaRPr lang="ru-RU" dirty="0"/>
          </a:p>
        </p:txBody>
      </p:sp>
      <p:pic>
        <p:nvPicPr>
          <p:cNvPr id="5" name="Рисунок 4" descr="Ф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4929198"/>
            <a:ext cx="272415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154</TotalTime>
  <Words>807</Words>
  <PresentationFormat>Экран (4:3)</PresentationFormat>
  <Paragraphs>62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Литейная</vt:lpstr>
      <vt:lpstr>110 лет  РОССИЙСКОМУ ПАРЛАМЕНТАРИЗМУ</vt:lpstr>
      <vt:lpstr>27 апреля – День российского парламентаризма</vt:lpstr>
      <vt:lpstr>Что такое ПАРЛАМЕНТ?</vt:lpstr>
      <vt:lpstr>ИСТОРИЯ ПАРЛАМЕНТАРИЗМА  В РОССИИ</vt:lpstr>
      <vt:lpstr>Парламент  Российской Федерации</vt:lpstr>
      <vt:lpstr>Согласно ч.1 ст. 95 Конституции Федеральное Собрание состоит из двух палат – Совета Федерации и Государственной Думы. Такая структура проистекает из федеративного государственного устройства, когда одна из палат является палатой общенародного представительства, а в другой палате реализуется представительство субъектов федерации. </vt:lpstr>
      <vt:lpstr>Порядок формирования Совета Федерации</vt:lpstr>
      <vt:lpstr>Выборы в Государственную Думу</vt:lpstr>
      <vt:lpstr>Федеральное Собрание Российской Федерации «является представительным и законодательным органом Российской Федерации».  (статья 94 Конституции РФ).</vt:lpstr>
      <vt:lpstr>Принятие законов – основная одна из основных функций парламента</vt:lpstr>
      <vt:lpstr>Участие Президента РФ в законотворческом процессе</vt:lpstr>
      <vt:lpstr>Полномочия палат Федерального Собрания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РОССИЙСКИЙ ПАРЛАМЕНТАРИЗМ</dc:title>
  <dc:creator>Читатель</dc:creator>
  <cp:lastModifiedBy>user</cp:lastModifiedBy>
  <cp:revision>20</cp:revision>
  <dcterms:created xsi:type="dcterms:W3CDTF">2015-04-26T12:03:17Z</dcterms:created>
  <dcterms:modified xsi:type="dcterms:W3CDTF">2016-03-01T13:29:16Z</dcterms:modified>
</cp:coreProperties>
</file>